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4785" r:id="rId2"/>
  </p:sldMasterIdLst>
  <p:notesMasterIdLst>
    <p:notesMasterId r:id="rId112"/>
  </p:notesMasterIdLst>
  <p:handoutMasterIdLst>
    <p:handoutMasterId r:id="rId113"/>
  </p:handoutMasterIdLst>
  <p:sldIdLst>
    <p:sldId id="492" r:id="rId3"/>
    <p:sldId id="777" r:id="rId4"/>
    <p:sldId id="787" r:id="rId5"/>
    <p:sldId id="788" r:id="rId6"/>
    <p:sldId id="789" r:id="rId7"/>
    <p:sldId id="493" r:id="rId8"/>
    <p:sldId id="778" r:id="rId9"/>
    <p:sldId id="780" r:id="rId10"/>
    <p:sldId id="781" r:id="rId11"/>
    <p:sldId id="779" r:id="rId12"/>
    <p:sldId id="662" r:id="rId13"/>
    <p:sldId id="531" r:id="rId14"/>
    <p:sldId id="532" r:id="rId15"/>
    <p:sldId id="663" r:id="rId16"/>
    <p:sldId id="665" r:id="rId17"/>
    <p:sldId id="562" r:id="rId18"/>
    <p:sldId id="564" r:id="rId19"/>
    <p:sldId id="782" r:id="rId20"/>
    <p:sldId id="666" r:id="rId21"/>
    <p:sldId id="668" r:id="rId22"/>
    <p:sldId id="669" r:id="rId23"/>
    <p:sldId id="670" r:id="rId24"/>
    <p:sldId id="539" r:id="rId25"/>
    <p:sldId id="540" r:id="rId26"/>
    <p:sldId id="541" r:id="rId27"/>
    <p:sldId id="671" r:id="rId28"/>
    <p:sldId id="783" r:id="rId29"/>
    <p:sldId id="672" r:id="rId30"/>
    <p:sldId id="678" r:id="rId31"/>
    <p:sldId id="544" r:id="rId32"/>
    <p:sldId id="545" r:id="rId33"/>
    <p:sldId id="675" r:id="rId34"/>
    <p:sldId id="676" r:id="rId35"/>
    <p:sldId id="677" r:id="rId36"/>
    <p:sldId id="510" r:id="rId37"/>
    <p:sldId id="785" r:id="rId38"/>
    <p:sldId id="693" r:id="rId39"/>
    <p:sldId id="567" r:id="rId40"/>
    <p:sldId id="791" r:id="rId41"/>
    <p:sldId id="792" r:id="rId42"/>
    <p:sldId id="700" r:id="rId43"/>
    <p:sldId id="568" r:id="rId44"/>
    <p:sldId id="695" r:id="rId45"/>
    <p:sldId id="696" r:id="rId46"/>
    <p:sldId id="697" r:id="rId47"/>
    <p:sldId id="698" r:id="rId48"/>
    <p:sldId id="699" r:id="rId49"/>
    <p:sldId id="572" r:id="rId50"/>
    <p:sldId id="573" r:id="rId51"/>
    <p:sldId id="574" r:id="rId52"/>
    <p:sldId id="701" r:id="rId53"/>
    <p:sldId id="577" r:id="rId54"/>
    <p:sldId id="793" r:id="rId55"/>
    <p:sldId id="580" r:id="rId56"/>
    <p:sldId id="581" r:id="rId57"/>
    <p:sldId id="705" r:id="rId58"/>
    <p:sldId id="707" r:id="rId59"/>
    <p:sldId id="794" r:id="rId60"/>
    <p:sldId id="710" r:id="rId61"/>
    <p:sldId id="712" r:id="rId62"/>
    <p:sldId id="714" r:id="rId63"/>
    <p:sldId id="715" r:id="rId64"/>
    <p:sldId id="716" r:id="rId65"/>
    <p:sldId id="717" r:id="rId66"/>
    <p:sldId id="718" r:id="rId67"/>
    <p:sldId id="720" r:id="rId68"/>
    <p:sldId id="611" r:id="rId69"/>
    <p:sldId id="506" r:id="rId70"/>
    <p:sldId id="722" r:id="rId71"/>
    <p:sldId id="723" r:id="rId72"/>
    <p:sldId id="786" r:id="rId73"/>
    <p:sldId id="795" r:id="rId74"/>
    <p:sldId id="727" r:id="rId75"/>
    <p:sldId id="729" r:id="rId76"/>
    <p:sldId id="730" r:id="rId77"/>
    <p:sldId id="796" r:id="rId78"/>
    <p:sldId id="624" r:id="rId79"/>
    <p:sldId id="625" r:id="rId80"/>
    <p:sldId id="797" r:id="rId81"/>
    <p:sldId id="738" r:id="rId82"/>
    <p:sldId id="740" r:id="rId83"/>
    <p:sldId id="741" r:id="rId84"/>
    <p:sldId id="798" r:id="rId85"/>
    <p:sldId id="744" r:id="rId86"/>
    <p:sldId id="746" r:id="rId87"/>
    <p:sldId id="747" r:id="rId88"/>
    <p:sldId id="751" r:id="rId89"/>
    <p:sldId id="752" r:id="rId90"/>
    <p:sldId id="754" r:id="rId91"/>
    <p:sldId id="756" r:id="rId92"/>
    <p:sldId id="757" r:id="rId93"/>
    <p:sldId id="758" r:id="rId94"/>
    <p:sldId id="799" r:id="rId95"/>
    <p:sldId id="800" r:id="rId96"/>
    <p:sldId id="765" r:id="rId97"/>
    <p:sldId id="801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776" r:id="rId106"/>
    <p:sldId id="660" r:id="rId107"/>
    <p:sldId id="468" r:id="rId108"/>
    <p:sldId id="804" r:id="rId109"/>
    <p:sldId id="802" r:id="rId110"/>
    <p:sldId id="790" r:id="rId111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wei" initials="CUG" lastIdx="1" clrIdx="0">
    <p:extLst>
      <p:ext uri="{19B8F6BF-5375-455C-9EA6-DF929625EA0E}">
        <p15:presenceInfo xmlns:p15="http://schemas.microsoft.com/office/powerpoint/2012/main" userId="Xinwe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33CC"/>
    <a:srgbClr val="FF0000"/>
    <a:srgbClr val="336699"/>
    <a:srgbClr val="003366"/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4" autoAdjust="0"/>
  </p:normalViewPr>
  <p:slideViewPr>
    <p:cSldViewPr>
      <p:cViewPr varScale="1">
        <p:scale>
          <a:sx n="120" d="100"/>
          <a:sy n="120" d="100"/>
        </p:scale>
        <p:origin x="51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128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B619259-0D4E-4C47-A0C0-8232145DF7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54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496A37D-F422-4621-811E-2B22BC4B18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1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6A37D-F422-4621-811E-2B22BC4B18F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406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9C532C01-8D71-4608-88FF-5DC9286E5E5B}" type="slidenum">
              <a:rPr lang="en-US" altLang="zh-CN" sz="1200" b="0" smtClean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35</a:t>
            </a:fld>
            <a:endParaRPr lang="en-US" altLang="zh-CN" sz="1200" b="0" smtClean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61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7E16-E932-4919-9C7A-45FBC7F0D3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89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96E91-274E-42BE-8A7D-85792ECC4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95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8FC82-81B6-4C7E-A18B-0EA3016194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90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78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03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90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0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35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1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645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01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657D3-36FB-4B48-9511-6E5C7C26D3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68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278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293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399965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299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98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6F3EB-52FA-49D7-A090-CBA1BB2EC7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B06C0-03DB-4DED-86D2-A4DA32342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379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17EF-1250-4004-BBE4-B8D4AFD35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0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B60B9-0D69-4147-9A7F-614AFDBFCD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A28AD-065D-44FA-876D-7832715C40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24AE3-CFA3-48D0-B879-4A305B6257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60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934D8-B2BA-4E34-A637-21008B734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08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1ED55D6-E427-4855-A3F6-F7EBE4C3A3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120336" y="6350"/>
            <a:ext cx="307166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Linear List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3" r:id="rId7"/>
    <p:sldLayoutId id="2147484794" r:id="rId8"/>
    <p:sldLayoutId id="2147484795" r:id="rId9"/>
    <p:sldLayoutId id="2147484796" r:id="rId10"/>
    <p:sldLayoutId id="2147484797" r:id="rId11"/>
    <p:sldLayoutId id="2147484798" r:id="rId12"/>
    <p:sldLayoutId id="214748479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7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hyperlink" Target="https://www.cnblogs.com/xiekun/p/12150344.htm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5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线性表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2023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(Linear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Clr>
                <a:srgbClr val="800080"/>
              </a:buClr>
              <a:buSzPct val="55000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线性表的</a:t>
            </a:r>
            <a:r>
              <a:rPr lang="zh-CN" altLang="en-US" sz="3000" u="sng" dirty="0" smtClean="0">
                <a:solidFill>
                  <a:srgbClr val="000099"/>
                </a:solidFill>
                <a:ea typeface="仿宋_GB2312" pitchFamily="49" charset="-122"/>
                <a:cs typeface="+mn-cs"/>
              </a:rPr>
              <a:t>定义</a:t>
            </a:r>
            <a:endParaRPr lang="en-US" altLang="zh-CN" sz="3000" u="sng" dirty="0" smtClean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609600" indent="-609600">
              <a:buClr>
                <a:srgbClr val="800080"/>
              </a:buClr>
              <a:buSzPct val="55000"/>
              <a:defRPr/>
            </a:pP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线性表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 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en-US" altLang="zh-CN" sz="3000" dirty="0">
                <a:latin typeface="宋体" panose="02010600030101010101" pitchFamily="2" charset="-122"/>
                <a:cs typeface="+mn-cs"/>
              </a:rPr>
              <a:t>≥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0)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个数据元素的有限序列，记作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（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2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…,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）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	</a:t>
            </a:r>
            <a:r>
              <a:rPr lang="en-US" altLang="zh-CN" sz="3000" i="1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3000" i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是表中数据元素，</a:t>
            </a:r>
            <a:r>
              <a:rPr lang="en-US" altLang="zh-CN" sz="3000" i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是表长度。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原则上讲，线性表中表元素的数据类型可以不相同。但采用的存储表示可能会对其有限制。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为简单起见，假定各元素类型相同。</a:t>
            </a:r>
            <a:r>
              <a:rPr lang="zh-CN" altLang="en-US" sz="30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2" name="Group 91"/>
          <p:cNvGrpSpPr>
            <a:grpSpLocks/>
          </p:cNvGrpSpPr>
          <p:nvPr/>
        </p:nvGrpSpPr>
        <p:grpSpPr bwMode="auto">
          <a:xfrm>
            <a:off x="2114550" y="925513"/>
            <a:ext cx="7715250" cy="4519612"/>
            <a:chOff x="372" y="273"/>
            <a:chExt cx="4860" cy="2847"/>
          </a:xfrm>
        </p:grpSpPr>
        <p:sp>
          <p:nvSpPr>
            <p:cNvPr id="138248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49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0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1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52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3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4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5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6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7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8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9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0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1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2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3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4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5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6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7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8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9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0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1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2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3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4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5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6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7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8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9" name="Text Box 33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80" name="Rectangle 34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1" name="Line 35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2" name="Rectangle 36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3" name="Rectangle 37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4" name="Line 38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5" name="Rectangle 39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6" name="Rectangle 40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7" name="Line 41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8" name="Rectangle 42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9" name="Line 43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0" name="Line 44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1" name="Line 45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2" name="Text Box 54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3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4" name="Text Box 60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5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6" name="Text Box 62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7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8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9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0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1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2" name="Line 70"/>
            <p:cNvSpPr>
              <a:spLocks noChangeShapeType="1"/>
            </p:cNvSpPr>
            <p:nvPr/>
          </p:nvSpPr>
          <p:spPr bwMode="auto">
            <a:xfrm flipH="1">
              <a:off x="353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3" name="Text Box 71"/>
            <p:cNvSpPr txBox="1">
              <a:spLocks noChangeArrowheads="1"/>
            </p:cNvSpPr>
            <p:nvPr/>
          </p:nvSpPr>
          <p:spPr bwMode="auto">
            <a:xfrm>
              <a:off x="377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4" name="Line 72"/>
            <p:cNvSpPr>
              <a:spLocks noChangeShapeType="1"/>
            </p:cNvSpPr>
            <p:nvPr/>
          </p:nvSpPr>
          <p:spPr bwMode="auto">
            <a:xfrm flipH="1" flipV="1">
              <a:off x="2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5" name="Text Box 73"/>
            <p:cNvSpPr txBox="1">
              <a:spLocks noChangeArrowheads="1"/>
            </p:cNvSpPr>
            <p:nvPr/>
          </p:nvSpPr>
          <p:spPr bwMode="auto">
            <a:xfrm>
              <a:off x="2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6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7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8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9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0" name="Line 78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1" name="Text Box 79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8312" name="Group 83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8313" name="Rectangle 84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4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5" name="Text Box 86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8316" name="Line 87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7" name="Rectangle 88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8" name="Line 89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78"/>
          <p:cNvGrpSpPr>
            <a:grpSpLocks/>
          </p:cNvGrpSpPr>
          <p:nvPr/>
        </p:nvGrpSpPr>
        <p:grpSpPr bwMode="auto">
          <a:xfrm>
            <a:off x="2114550" y="1069976"/>
            <a:ext cx="7715250" cy="4519613"/>
            <a:chOff x="372" y="273"/>
            <a:chExt cx="4860" cy="2847"/>
          </a:xfrm>
        </p:grpSpPr>
        <p:sp>
          <p:nvSpPr>
            <p:cNvPr id="139272" name="Rectangle 3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3" name="Line 4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4" name="Rectangle 5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5" name="Text Box 6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276" name="Line 7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7" name="Rectangle 8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8" name="Rectangle 9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9" name="Line 10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0" name="Rectangle 11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1" name="Rectangle 12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2" name="Line 13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3" name="Rectangle 14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4" name="Rectangle 15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5" name="Line 16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6" name="Rectangle 17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7" name="Rectangle 18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8" name="Line 19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9" name="Rectangle 20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0" name="Rectangle 21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1" name="Line 22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2" name="Rectangle 23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3" name="Rectangle 24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4" name="Line 25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5" name="Rectangle 26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6" name="Line 27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7" name="Line 28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8" name="Line 29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9" name="Line 30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0" name="Line 31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1" name="Text Box 32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2" name="Text Box 33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3" name="Text Box 34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4" name="Rectangle 35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5" name="Line 36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6" name="Rectangle 37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7" name="Rectangle 38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8" name="Line 39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9" name="Rectangle 40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0" name="Rectangle 41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1" name="Line 42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2" name="Rectangle 43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3" name="Line 44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4" name="Line 45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5" name="Line 46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6" name="Text Box 47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7" name="Text Box 48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8" name="Text Box 49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9" name="Text Box 50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0" name="Text Box 51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1" name="Text Box 52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2" name="Text Box 53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3" name="Text Box 54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4" name="Text Box 55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5" name="Text Box 56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6" name="Line 57"/>
            <p:cNvSpPr>
              <a:spLocks noChangeShapeType="1"/>
            </p:cNvSpPr>
            <p:nvPr/>
          </p:nvSpPr>
          <p:spPr bwMode="auto">
            <a:xfrm flipH="1">
              <a:off x="4599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7" name="Text Box 58"/>
            <p:cNvSpPr txBox="1">
              <a:spLocks noChangeArrowheads="1"/>
            </p:cNvSpPr>
            <p:nvPr/>
          </p:nvSpPr>
          <p:spPr bwMode="auto">
            <a:xfrm>
              <a:off x="4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8" name="Line 59"/>
            <p:cNvSpPr>
              <a:spLocks noChangeShapeType="1"/>
            </p:cNvSpPr>
            <p:nvPr/>
          </p:nvSpPr>
          <p:spPr bwMode="auto">
            <a:xfrm flipH="1" flipV="1">
              <a:off x="3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9" name="Text Box 60"/>
            <p:cNvSpPr txBox="1">
              <a:spLocks noChangeArrowheads="1"/>
            </p:cNvSpPr>
            <p:nvPr/>
          </p:nvSpPr>
          <p:spPr bwMode="auto">
            <a:xfrm>
              <a:off x="3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30" name="Rectangle 61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1" name="Rectangle 62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2" name="Line 63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3" name="Line 64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4" name="Line 65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5" name="Text Box 66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9336" name="Group 67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9340" name="Rectangle 68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1" name="Line 69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2" name="Text Box 70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9343" name="Line 71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4" name="Rectangle 72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5" name="Line 73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9337" name="Text Box 75"/>
            <p:cNvSpPr txBox="1">
              <a:spLocks noChangeArrowheads="1"/>
            </p:cNvSpPr>
            <p:nvPr/>
          </p:nvSpPr>
          <p:spPr bwMode="auto">
            <a:xfrm>
              <a:off x="1854" y="1998"/>
              <a:ext cx="1522" cy="327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tmp = -3+3 = 0</a:t>
              </a:r>
            </a:p>
          </p:txBody>
        </p:sp>
        <p:sp>
          <p:nvSpPr>
            <p:cNvPr id="139338" name="Line 76"/>
            <p:cNvSpPr>
              <a:spLocks noChangeShapeType="1"/>
            </p:cNvSpPr>
            <p:nvPr/>
          </p:nvSpPr>
          <p:spPr bwMode="auto">
            <a:xfrm flipV="1">
              <a:off x="2406" y="1770"/>
              <a:ext cx="118" cy="24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39" name="Line 77"/>
            <p:cNvSpPr>
              <a:spLocks noChangeShapeType="1"/>
            </p:cNvSpPr>
            <p:nvPr/>
          </p:nvSpPr>
          <p:spPr bwMode="auto">
            <a:xfrm flipV="1">
              <a:off x="2688" y="994"/>
              <a:ext cx="856" cy="1008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90" name="Group 101"/>
          <p:cNvGrpSpPr>
            <a:grpSpLocks/>
          </p:cNvGrpSpPr>
          <p:nvPr/>
        </p:nvGrpSpPr>
        <p:grpSpPr bwMode="auto">
          <a:xfrm>
            <a:off x="2114550" y="896938"/>
            <a:ext cx="7715250" cy="5772150"/>
            <a:chOff x="372" y="265"/>
            <a:chExt cx="4860" cy="3636"/>
          </a:xfrm>
        </p:grpSpPr>
        <p:sp>
          <p:nvSpPr>
            <p:cNvPr id="140296" name="Rectangle 2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7" name="Line 3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8" name="Rectangle 4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9" name="Text Box 5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00" name="Line 6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1" name="Rectangle 7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2" name="Rectangle 8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3" name="Line 9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4" name="Rectangle 10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5" name="Rectangle 11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6" name="Line 12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7" name="Rectangle 13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8" name="Rectangle 14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9" name="Line 15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0" name="Rectangle 16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1" name="Rectangle 17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2" name="Line 18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3" name="Rectangle 19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4" name="Rectangle 20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5" name="Line 21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6" name="Rectangle 22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7" name="Rectangle 23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8" name="Line 24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9" name="Rectangle 25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0" name="Line 26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1" name="Line 27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2" name="Line 28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3" name="Line 29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4" name="Line 30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5" name="Text Box 31"/>
            <p:cNvSpPr txBox="1">
              <a:spLocks noChangeArrowheads="1"/>
            </p:cNvSpPr>
            <p:nvPr/>
          </p:nvSpPr>
          <p:spPr bwMode="auto">
            <a:xfrm>
              <a:off x="4961" y="65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6" name="Text Box 32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7" name="Text Box 33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8" name="Rectangle 34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9" name="Line 35"/>
            <p:cNvSpPr>
              <a:spLocks noChangeShapeType="1"/>
            </p:cNvSpPr>
            <p:nvPr/>
          </p:nvSpPr>
          <p:spPr bwMode="auto">
            <a:xfrm>
              <a:off x="1680" y="2536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0" name="Rectangle 36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1" name="Rectangle 37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2" name="Line 38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3" name="Rectangle 39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4" name="Rectangle 40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5" name="Line 41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6" name="Rectangle 42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7" name="Line 43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8" name="Line 44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9" name="Line 45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0" name="Line 52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1" name="Line 55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2" name="Line 56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3" name="Line 57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4" name="Line 58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5" name="Text Box 59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6" name="Text Box 60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7" name="Text Box 61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8" name="Text Box 62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9" name="Text Box 63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0" name="Text Box 64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1" name="Text Box 65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2" name="Text Box 66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3" name="Text Box 68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4" name="Line 70"/>
            <p:cNvSpPr>
              <a:spLocks noChangeShapeType="1"/>
            </p:cNvSpPr>
            <p:nvPr/>
          </p:nvSpPr>
          <p:spPr bwMode="auto">
            <a:xfrm flipH="1">
              <a:off x="4575" y="4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5" name="Text Box 71"/>
            <p:cNvSpPr txBox="1">
              <a:spLocks noChangeArrowheads="1"/>
            </p:cNvSpPr>
            <p:nvPr/>
          </p:nvSpPr>
          <p:spPr bwMode="auto">
            <a:xfrm>
              <a:off x="4815" y="26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6" name="Rectangle 74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7" name="Rectangle 75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8" name="Line 76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9" name="Line 77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0" name="Line 78"/>
            <p:cNvSpPr>
              <a:spLocks noChangeShapeType="1"/>
            </p:cNvSpPr>
            <p:nvPr/>
          </p:nvSpPr>
          <p:spPr bwMode="auto">
            <a:xfrm flipV="1">
              <a:off x="2396" y="3609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1" name="Text Box 79"/>
            <p:cNvSpPr txBox="1">
              <a:spLocks noChangeArrowheads="1"/>
            </p:cNvSpPr>
            <p:nvPr/>
          </p:nvSpPr>
          <p:spPr bwMode="auto">
            <a:xfrm>
              <a:off x="2064" y="357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2" name="Rectangle 80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3" name="Rectangle 81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4" name="Text Box 82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5" name="Line 83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6" name="Text Box 84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0367" name="Group 91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0370" name="Rectangle 92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1" name="Line 93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2" name="Text Box 9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0373" name="Line 95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4" name="Rectangle 96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5" name="Line 97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0368" name="Text Box 98"/>
            <p:cNvSpPr txBox="1">
              <a:spLocks noChangeArrowheads="1"/>
            </p:cNvSpPr>
            <p:nvPr/>
          </p:nvSpPr>
          <p:spPr bwMode="auto">
            <a:xfrm>
              <a:off x="2948" y="316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9" name="Line 99"/>
            <p:cNvSpPr>
              <a:spLocks noChangeShapeType="1"/>
            </p:cNvSpPr>
            <p:nvPr/>
          </p:nvSpPr>
          <p:spPr bwMode="auto">
            <a:xfrm>
              <a:off x="2700" y="324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Group 88"/>
          <p:cNvGrpSpPr>
            <a:grpSpLocks/>
          </p:cNvGrpSpPr>
          <p:nvPr/>
        </p:nvGrpSpPr>
        <p:grpSpPr bwMode="auto">
          <a:xfrm>
            <a:off x="2114550" y="869950"/>
            <a:ext cx="7989888" cy="5799138"/>
            <a:chOff x="372" y="275"/>
            <a:chExt cx="5033" cy="3653"/>
          </a:xfrm>
        </p:grpSpPr>
        <p:sp>
          <p:nvSpPr>
            <p:cNvPr id="141320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1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2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3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24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5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6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7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8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9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0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1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2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3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4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5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6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7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8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9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0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1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2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3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4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5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6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7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8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9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0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1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2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3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4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5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6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7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8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9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0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61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2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3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4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5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6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7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8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9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0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1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2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3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4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5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6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7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8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79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0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1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2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3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4" name="Line 67"/>
            <p:cNvSpPr>
              <a:spLocks noChangeShapeType="1"/>
            </p:cNvSpPr>
            <p:nvPr/>
          </p:nvSpPr>
          <p:spPr bwMode="auto">
            <a:xfrm flipV="1">
              <a:off x="3412" y="3635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5" name="Text Box 68"/>
            <p:cNvSpPr txBox="1">
              <a:spLocks noChangeArrowheads="1"/>
            </p:cNvSpPr>
            <p:nvPr/>
          </p:nvSpPr>
          <p:spPr bwMode="auto">
            <a:xfrm>
              <a:off x="3087" y="360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6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7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8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9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0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1391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1399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0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1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1402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3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4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1392" name="Line 82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3" name="Rectangle 83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4" name="Rectangle 84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5" name="Line 85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6" name="Text Box 86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97" name="Line 87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8" name="Text Box 81"/>
            <p:cNvSpPr txBox="1">
              <a:spLocks noChangeArrowheads="1"/>
            </p:cNvSpPr>
            <p:nvPr/>
          </p:nvSpPr>
          <p:spPr bwMode="auto">
            <a:xfrm>
              <a:off x="3947" y="319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95"/>
          <p:cNvGrpSpPr>
            <a:grpSpLocks/>
          </p:cNvGrpSpPr>
          <p:nvPr/>
        </p:nvGrpSpPr>
        <p:grpSpPr bwMode="auto">
          <a:xfrm>
            <a:off x="2114550" y="795338"/>
            <a:ext cx="7989888" cy="5802312"/>
            <a:chOff x="372" y="275"/>
            <a:chExt cx="5033" cy="3655"/>
          </a:xfrm>
        </p:grpSpPr>
        <p:sp>
          <p:nvSpPr>
            <p:cNvPr id="142344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5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6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7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48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9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0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1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2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3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4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5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6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7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8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9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0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1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2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3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4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5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6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7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8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9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0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1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2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3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4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5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6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7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8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9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0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1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2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3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4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5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6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7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8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9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0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1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2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3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4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5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6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7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8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9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0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1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2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3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4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5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6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7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8" name="Line 67"/>
            <p:cNvSpPr>
              <a:spLocks noChangeShapeType="1"/>
            </p:cNvSpPr>
            <p:nvPr/>
          </p:nvSpPr>
          <p:spPr bwMode="auto">
            <a:xfrm flipV="1">
              <a:off x="4394" y="3627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9" name="Text Box 68"/>
            <p:cNvSpPr txBox="1">
              <a:spLocks noChangeArrowheads="1"/>
            </p:cNvSpPr>
            <p:nvPr/>
          </p:nvSpPr>
          <p:spPr bwMode="auto">
            <a:xfrm>
              <a:off x="4087" y="3603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0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1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2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3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4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2415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2430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1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2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2433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4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5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416" name="Line 81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7" name="Rectangle 82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8" name="Rectangle 83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9" name="Line 84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0" name="Text Box 85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1" name="Line 86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2" name="Rectangle 88" descr="羊皮纸"/>
            <p:cNvSpPr>
              <a:spLocks noChangeArrowheads="1"/>
            </p:cNvSpPr>
            <p:nvPr/>
          </p:nvSpPr>
          <p:spPr bwMode="auto">
            <a:xfrm>
              <a:off x="4416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3" name="Rectangle 89" descr="花束"/>
            <p:cNvSpPr>
              <a:spLocks noChangeArrowheads="1"/>
            </p:cNvSpPr>
            <p:nvPr/>
          </p:nvSpPr>
          <p:spPr bwMode="auto">
            <a:xfrm>
              <a:off x="4992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4" name="Line 90"/>
            <p:cNvSpPr>
              <a:spLocks noChangeShapeType="1"/>
            </p:cNvSpPr>
            <p:nvPr/>
          </p:nvSpPr>
          <p:spPr bwMode="auto">
            <a:xfrm>
              <a:off x="4080" y="341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5" name="Text Box 91"/>
            <p:cNvSpPr txBox="1">
              <a:spLocks noChangeArrowheads="1"/>
            </p:cNvSpPr>
            <p:nvPr/>
          </p:nvSpPr>
          <p:spPr bwMode="auto">
            <a:xfrm>
              <a:off x="4464" y="3216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6" name="Text Box 87"/>
            <p:cNvSpPr txBox="1">
              <a:spLocks noChangeArrowheads="1"/>
            </p:cNvSpPr>
            <p:nvPr/>
          </p:nvSpPr>
          <p:spPr bwMode="auto">
            <a:xfrm>
              <a:off x="4955" y="318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7" name="Line 92"/>
            <p:cNvSpPr>
              <a:spLocks noChangeShapeType="1"/>
            </p:cNvSpPr>
            <p:nvPr/>
          </p:nvSpPr>
          <p:spPr bwMode="auto">
            <a:xfrm>
              <a:off x="4690" y="3250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8" name="Line 93"/>
            <p:cNvSpPr>
              <a:spLocks noChangeShapeType="1"/>
            </p:cNvSpPr>
            <p:nvPr/>
          </p:nvSpPr>
          <p:spPr bwMode="auto">
            <a:xfrm flipH="1" flipV="1">
              <a:off x="4581" y="1828"/>
              <a:ext cx="129" cy="214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9" name="Text Box 94"/>
            <p:cNvSpPr txBox="1">
              <a:spLocks noChangeArrowheads="1"/>
            </p:cNvSpPr>
            <p:nvPr/>
          </p:nvSpPr>
          <p:spPr bwMode="auto">
            <a:xfrm>
              <a:off x="4751" y="187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774825" y="620714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456364" y="98107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364" name="Line 19"/>
          <p:cNvSpPr>
            <a:spLocks noChangeShapeType="1"/>
          </p:cNvSpPr>
          <p:nvPr/>
        </p:nvSpPr>
        <p:spPr bwMode="auto">
          <a:xfrm>
            <a:off x="2855914" y="350043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5" name="Line 20"/>
          <p:cNvSpPr>
            <a:spLocks noChangeShapeType="1"/>
          </p:cNvSpPr>
          <p:nvPr/>
        </p:nvSpPr>
        <p:spPr bwMode="auto">
          <a:xfrm>
            <a:off x="2855914" y="494188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6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pSp>
        <p:nvGrpSpPr>
          <p:cNvPr id="143367" name="Group 10"/>
          <p:cNvGrpSpPr>
            <a:grpSpLocks/>
          </p:cNvGrpSpPr>
          <p:nvPr/>
        </p:nvGrpSpPr>
        <p:grpSpPr bwMode="auto">
          <a:xfrm>
            <a:off x="2063753" y="2349500"/>
            <a:ext cx="4752975" cy="935038"/>
            <a:chOff x="340" y="1480"/>
            <a:chExt cx="2994" cy="589"/>
          </a:xfrm>
        </p:grpSpPr>
        <p:sp>
          <p:nvSpPr>
            <p:cNvPr id="143377" name="AutoShape 11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8" name="Text Box 12"/>
            <p:cNvSpPr txBox="1">
              <a:spLocks noChangeArrowheads="1"/>
            </p:cNvSpPr>
            <p:nvPr/>
          </p:nvSpPr>
          <p:spPr bwMode="auto">
            <a:xfrm>
              <a:off x="340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	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线性表的逻辑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8" name="Group 13"/>
          <p:cNvGrpSpPr>
            <a:grpSpLocks/>
          </p:cNvGrpSpPr>
          <p:nvPr/>
        </p:nvGrpSpPr>
        <p:grpSpPr bwMode="auto">
          <a:xfrm>
            <a:off x="2208215" y="3789364"/>
            <a:ext cx="4319587" cy="935037"/>
            <a:chOff x="431" y="2387"/>
            <a:chExt cx="2721" cy="589"/>
          </a:xfrm>
        </p:grpSpPr>
        <p:sp>
          <p:nvSpPr>
            <p:cNvPr id="143375" name="AutoShape 14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6" name="Text Box 15"/>
            <p:cNvSpPr txBox="1">
              <a:spLocks noChangeArrowheads="1"/>
            </p:cNvSpPr>
            <p:nvPr/>
          </p:nvSpPr>
          <p:spPr bwMode="auto">
            <a:xfrm>
              <a:off x="431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 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线性表的存储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9" name="Group 16"/>
          <p:cNvGrpSpPr>
            <a:grpSpLocks/>
          </p:cNvGrpSpPr>
          <p:nvPr/>
        </p:nvGrpSpPr>
        <p:grpSpPr bwMode="auto">
          <a:xfrm>
            <a:off x="2711451" y="5208588"/>
            <a:ext cx="4248150" cy="1325562"/>
            <a:chOff x="748" y="3281"/>
            <a:chExt cx="2676" cy="835"/>
          </a:xfrm>
        </p:grpSpPr>
        <p:sp>
          <p:nvSpPr>
            <p:cNvPr id="143373" name="AutoShape 17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4" name="Text Box 18"/>
            <p:cNvSpPr txBox="1">
              <a:spLocks noChangeArrowheads="1"/>
            </p:cNvSpPr>
            <p:nvPr/>
          </p:nvSpPr>
          <p:spPr bwMode="auto">
            <a:xfrm>
              <a:off x="748" y="3385"/>
              <a:ext cx="267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线性表的应用</a:t>
              </a:r>
            </a:p>
            <a:p>
              <a:pPr eaLnBrk="1" hangingPunct="1">
                <a:spcBef>
                  <a:spcPct val="50000"/>
                </a:spcBef>
              </a:pPr>
              <a:endParaRPr kumimoji="0" lang="en-US" altLang="zh-CN" dirty="0"/>
            </a:p>
          </p:txBody>
        </p:sp>
      </p:grpSp>
      <p:sp>
        <p:nvSpPr>
          <p:cNvPr id="358419" name="Text Box 19"/>
          <p:cNvSpPr txBox="1">
            <a:spLocks noChangeArrowheads="1"/>
          </p:cNvSpPr>
          <p:nvPr/>
        </p:nvSpPr>
        <p:spPr bwMode="auto">
          <a:xfrm>
            <a:off x="6456363" y="3681413"/>
            <a:ext cx="3960812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顺序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表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&amp;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链表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插入删除查找建立等操作 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复杂度分析</a:t>
            </a:r>
          </a:p>
        </p:txBody>
      </p:sp>
      <p:sp>
        <p:nvSpPr>
          <p:cNvPr id="358420" name="Text Box 20"/>
          <p:cNvSpPr txBox="1">
            <a:spLocks noChangeArrowheads="1"/>
          </p:cNvSpPr>
          <p:nvPr/>
        </p:nvSpPr>
        <p:spPr bwMode="auto">
          <a:xfrm>
            <a:off x="6456364" y="5084763"/>
            <a:ext cx="3671887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约瑟夫环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集合操作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一元多项式 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21" name="Text Box 21"/>
          <p:cNvSpPr txBox="1">
            <a:spLocks noChangeArrowheads="1"/>
          </p:cNvSpPr>
          <p:nvPr/>
        </p:nvSpPr>
        <p:spPr bwMode="auto">
          <a:xfrm>
            <a:off x="6456363" y="2205038"/>
            <a:ext cx="3960812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第一个元素无直接前驱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最后一个元素无直接后继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其余元素存在前驱后继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4457784" y="57232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44388" name="Text Box 7"/>
          <p:cNvSpPr txBox="1">
            <a:spLocks noChangeArrowheads="1"/>
          </p:cNvSpPr>
          <p:nvPr/>
        </p:nvSpPr>
        <p:spPr bwMode="auto">
          <a:xfrm>
            <a:off x="1810367" y="2195418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判断题）；</a:t>
            </a:r>
            <a:endParaRPr kumimoji="0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线性表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还有哪些应用，试举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 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144389" name="Text Box 8"/>
          <p:cNvSpPr txBox="1">
            <a:spLocks noChangeArrowheads="1"/>
          </p:cNvSpPr>
          <p:nvPr/>
        </p:nvSpPr>
        <p:spPr bwMode="auto">
          <a:xfrm>
            <a:off x="1810368" y="4221362"/>
            <a:ext cx="86781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练习题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课后习题：五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-1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-6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-9</a:t>
            </a:r>
            <a:endParaRPr kumimoji="0" lang="en-US" altLang="zh-CN" sz="1600" b="0" dirty="0">
              <a:ea typeface="楷体_GB2312" pitchFamily="49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775520" y="5570076"/>
            <a:ext cx="7956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编程题   基于线性表和链表的约瑟夫环问题求解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3791744" y="1412776"/>
            <a:ext cx="6048674" cy="576064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下节课可能会在课堂点名抽查，不需要写在作业本上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3791744" y="3095630"/>
            <a:ext cx="6048674" cy="1053450"/>
          </a:xfrm>
          <a:prstGeom prst="wedgeRoundRectCallout">
            <a:avLst>
              <a:gd name="adj1" fmla="val -41244"/>
              <a:gd name="adj2" fmla="val 69068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Paper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请写在纸质作业本上，同时也请做</a:t>
            </a:r>
            <a:r>
              <a:rPr lang="en-US" altLang="zh-CN" sz="1800" b="0" dirty="0" err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ppt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中布置的</a:t>
            </a:r>
            <a:r>
              <a:rPr lang="zh-CN" altLang="en-US" sz="1800" b="0" dirty="0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作业，只需要写关键代码。为了能给你高分（相信我，我很想的）请把题目也抄在作业本上并在关键代码处写上注释以方便批阅，尽量用铅笔书写代码方便改正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3791744" y="4721507"/>
            <a:ext cx="6048674" cy="725141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Program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请提交到</a:t>
            </a:r>
            <a:r>
              <a:rPr lang="en-US" altLang="zh-CN" sz="1800" b="0" dirty="0" err="1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plep.cug.edu.cn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068960"/>
            <a:ext cx="464105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第一次上机作业（</a:t>
            </a:r>
            <a:r>
              <a:rPr lang="en-US" altLang="zh-CN" sz="2800" dirty="0" smtClean="0"/>
              <a:t>2023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9.30</a:t>
            </a:r>
            <a:r>
              <a:rPr lang="zh-CN" altLang="en-US" sz="2800" dirty="0"/>
              <a:t>前完成）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6712"/>
            <a:ext cx="10730408" cy="519318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、实现顺序表类，包括创建，插入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、实现单链表类，包括创建，插入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demo</a:t>
            </a:r>
            <a:r>
              <a:rPr lang="zh-CN" altLang="en-US" sz="1400" dirty="0"/>
              <a:t>程序的创建：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主页面：</a:t>
            </a:r>
            <a:r>
              <a:rPr lang="en-US" altLang="zh-CN" sz="1400" dirty="0"/>
              <a:t>	1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表创建</a:t>
            </a:r>
            <a:r>
              <a:rPr lang="en-US" altLang="zh-CN" sz="1400" dirty="0"/>
              <a:t>		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/>
              <a:t>		从键盘输入任意个整数（</a:t>
            </a:r>
            <a:r>
              <a:rPr lang="en-US" altLang="zh-CN" sz="1400" dirty="0"/>
              <a:t>&lt;100</a:t>
            </a:r>
            <a:r>
              <a:rPr lang="zh-CN" altLang="en-US" sz="1400" dirty="0"/>
              <a:t>，</a:t>
            </a:r>
            <a:r>
              <a:rPr lang="en-US" altLang="zh-CN" sz="1400" dirty="0"/>
              <a:t>@</a:t>
            </a:r>
            <a:r>
              <a:rPr lang="zh-CN" altLang="en-US" sz="1400" dirty="0"/>
              <a:t>表示结束），将元素插入顺序表、链表中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</a:t>
            </a:r>
            <a:r>
              <a:rPr lang="en-US" altLang="zh-CN" sz="1400" dirty="0"/>
              <a:t>      	2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元素插入</a:t>
            </a:r>
            <a:endParaRPr lang="en-US" altLang="zh-CN" sz="1400" dirty="0" smtClean="0"/>
          </a:p>
          <a:p>
            <a:pPr marL="0" indent="0">
              <a:buNone/>
              <a:defRPr/>
            </a:pPr>
            <a:r>
              <a:rPr lang="en-US" altLang="zh-CN" sz="1400" dirty="0" smtClean="0"/>
              <a:t>		3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元素删除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	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退出</a:t>
            </a:r>
            <a:r>
              <a:rPr lang="zh-CN" altLang="en-US" sz="1400" dirty="0" smtClean="0"/>
              <a:t>系统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/>
              <a:t>要求：尽量不要看书上的代码，自己把图画在纸上，根据纸上的逻辑写代码，我会在检查作业时随机要求你增加或修改功能需求，所以务必要知道自己程序的逻辑思路，抄袭的一问就很清楚，另外关键代码处必须有</a:t>
            </a:r>
            <a:r>
              <a:rPr lang="zh-CN" altLang="en-US" sz="1400" dirty="0" smtClean="0"/>
              <a:t>注释；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交互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UI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是必须要求，不能让程序一次运行完。</a:t>
            </a:r>
            <a:endParaRPr lang="zh-CN" altLang="en-US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 smtClean="0"/>
              <a:t>需求</a:t>
            </a:r>
            <a:r>
              <a:rPr lang="zh-CN" altLang="en-US" sz="1400" dirty="0"/>
              <a:t>：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、删除操作的参数从下标变为元素值，并支持删除多个相同元素值的节点，顺序表和链表都需要实现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、插入操作从最后一个元素插入变为从特定元素值节点后插入</a:t>
            </a:r>
            <a:r>
              <a:rPr lang="zh-CN" altLang="en-US" sz="1400" dirty="0" smtClean="0"/>
              <a:t>，支持多插（例如：所有元素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后面都插入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）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、重载多个删除、插入操作。单链表的插入和删除操作不要基于下标进行，</a:t>
            </a:r>
            <a:r>
              <a:rPr lang="zh-CN" altLang="en-US" sz="1400" u="sng" dirty="0">
                <a:solidFill>
                  <a:srgbClr val="FF0000"/>
                </a:solidFill>
              </a:rPr>
              <a:t>对单</a:t>
            </a:r>
            <a:r>
              <a:rPr lang="zh-CN" altLang="en-US" sz="1400" u="sng">
                <a:solidFill>
                  <a:srgbClr val="FF0000"/>
                </a:solidFill>
              </a:rPr>
              <a:t>链表</a:t>
            </a:r>
            <a:r>
              <a:rPr lang="zh-CN" altLang="en-US" sz="1400" u="sng" smtClean="0">
                <a:solidFill>
                  <a:srgbClr val="FF0000"/>
                </a:solidFill>
              </a:rPr>
              <a:t>来说无</a:t>
            </a:r>
            <a:r>
              <a:rPr lang="zh-CN" altLang="en-US" sz="1400" u="sng" dirty="0">
                <a:solidFill>
                  <a:srgbClr val="FF0000"/>
                </a:solidFill>
              </a:rPr>
              <a:t>下标一</a:t>
            </a:r>
            <a:r>
              <a:rPr lang="zh-CN" altLang="en-US" sz="1400" u="sng" smtClean="0">
                <a:solidFill>
                  <a:srgbClr val="FF0000"/>
                </a:solidFill>
              </a:rPr>
              <a:t>说（任何地方请勿调用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Locate(</a:t>
            </a:r>
            <a:r>
              <a:rPr lang="en-US" altLang="zh-CN" sz="1400" u="sng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)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函数）</a:t>
            </a:r>
            <a:endParaRPr lang="en-US" altLang="zh-CN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400" dirty="0"/>
              <a:t>4</a:t>
            </a:r>
            <a:r>
              <a:rPr lang="zh-CN" altLang="en-US" sz="1400" dirty="0"/>
              <a:t>、将单链表逆序并输出，且不借助任何辅助数组和链表</a:t>
            </a:r>
            <a:endParaRPr lang="en-US" altLang="zh-CN" sz="1400" dirty="0"/>
          </a:p>
          <a:p>
            <a:pPr marL="0" indent="0">
              <a:buNone/>
              <a:defRPr/>
            </a:pPr>
            <a:r>
              <a:rPr lang="en-US" altLang="zh-CN" sz="1400" dirty="0"/>
              <a:t>5</a:t>
            </a:r>
            <a:r>
              <a:rPr lang="zh-CN" altLang="en-US" sz="1400" dirty="0"/>
              <a:t>、顺序表和链表类从同一个基类以继承的方式</a:t>
            </a:r>
            <a:r>
              <a:rPr lang="zh-CN" altLang="en-US" sz="1400" dirty="0" smtClean="0"/>
              <a:t>构造</a:t>
            </a:r>
            <a:r>
              <a:rPr lang="zh-CN" altLang="en-US" sz="1400" dirty="0"/>
              <a:t>。</a:t>
            </a:r>
            <a:r>
              <a:rPr lang="zh-CN" altLang="en-US" sz="1400" dirty="0" smtClean="0">
                <a:solidFill>
                  <a:srgbClr val="FF0000"/>
                </a:solidFill>
              </a:rPr>
              <a:t>所有算法的复杂度不超过</a:t>
            </a:r>
            <a:r>
              <a:rPr lang="en-US" altLang="zh-CN" sz="1400" dirty="0" smtClean="0">
                <a:solidFill>
                  <a:srgbClr val="FF0000"/>
                </a:solidFill>
              </a:rPr>
              <a:t>O(N)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400" dirty="0"/>
              <a:t>6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QT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MFC</a:t>
            </a:r>
            <a:r>
              <a:rPr lang="zh-CN" altLang="en-US" sz="1400" dirty="0"/>
              <a:t>界面</a:t>
            </a:r>
            <a:r>
              <a:rPr lang="zh-CN" altLang="en-US" sz="1400" dirty="0" smtClean="0"/>
              <a:t>设计（不强制，加分项）</a:t>
            </a:r>
            <a:r>
              <a:rPr lang="en-US" altLang="zh-CN" sz="1400" dirty="0"/>
              <a:t>or </a:t>
            </a:r>
            <a:r>
              <a:rPr lang="zh-CN" altLang="en-US" sz="1400" dirty="0"/>
              <a:t>基于</a:t>
            </a:r>
            <a:r>
              <a:rPr lang="en-US" altLang="zh-CN" sz="1400" dirty="0"/>
              <a:t>EGE(xege.org)/SFML(www.sfml-dev.org/download/sfml/2.5.1/)</a:t>
            </a:r>
            <a:r>
              <a:rPr lang="zh-CN" altLang="en-US" sz="1400" dirty="0"/>
              <a:t>库进行命令行程序的</a:t>
            </a:r>
            <a:r>
              <a:rPr lang="zh-CN" altLang="en-US" sz="1400" dirty="0" smtClean="0"/>
              <a:t>可视化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11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43832" y="359570"/>
            <a:ext cx="8567737" cy="468153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void main()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Base *p = null;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UI-1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</a:t>
            </a:r>
            <a:r>
              <a:rPr lang="en-US" altLang="zh-CN" sz="2000" dirty="0" err="1"/>
              <a:t>ch</a:t>
            </a:r>
            <a:r>
              <a:rPr lang="en-US" altLang="zh-CN" sz="2000" dirty="0"/>
              <a:t>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p=new </a:t>
            </a:r>
            <a:r>
              <a:rPr lang="en-US" altLang="zh-CN" sz="2000" dirty="0" err="1"/>
              <a:t>SeqList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p=new </a:t>
            </a:r>
            <a:r>
              <a:rPr lang="en-US" altLang="zh-CN" sz="2000" dirty="0" err="1"/>
              <a:t>LinList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UI-2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switch(cd)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p-&gt;insert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插入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p-&gt;delete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删除</a:t>
            </a: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118787" name="TextBox 3"/>
          <p:cNvSpPr txBox="1">
            <a:spLocks noChangeArrowheads="1"/>
          </p:cNvSpPr>
          <p:nvPr/>
        </p:nvSpPr>
        <p:spPr bwMode="auto">
          <a:xfrm>
            <a:off x="10057085" y="20605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Base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8" name="TextBox 4"/>
          <p:cNvSpPr txBox="1">
            <a:spLocks noChangeArrowheads="1"/>
          </p:cNvSpPr>
          <p:nvPr/>
        </p:nvSpPr>
        <p:spPr bwMode="auto">
          <a:xfrm>
            <a:off x="9336360" y="2700339"/>
            <a:ext cx="1008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SeqList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10525398" y="2700339"/>
            <a:ext cx="898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LinList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0" name="TextBox 6"/>
          <p:cNvSpPr txBox="1">
            <a:spLocks noChangeArrowheads="1"/>
          </p:cNvSpPr>
          <p:nvPr/>
        </p:nvSpPr>
        <p:spPr bwMode="auto">
          <a:xfrm>
            <a:off x="9336360" y="34194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Stack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1" name="TextBox 7"/>
          <p:cNvSpPr txBox="1">
            <a:spLocks noChangeArrowheads="1"/>
          </p:cNvSpPr>
          <p:nvPr/>
        </p:nvSpPr>
        <p:spPr bwMode="auto">
          <a:xfrm>
            <a:off x="10488885" y="3429000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Queue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8" name="TextBox 25"/>
          <p:cNvSpPr txBox="1">
            <a:spLocks noChangeArrowheads="1"/>
          </p:cNvSpPr>
          <p:nvPr/>
        </p:nvSpPr>
        <p:spPr bwMode="auto">
          <a:xfrm>
            <a:off x="8719877" y="106760"/>
            <a:ext cx="30972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继承机制和多态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6096719" y="1196107"/>
            <a:ext cx="3095625" cy="720725"/>
          </a:xfrm>
          <a:prstGeom prst="wedgeRoundRectCallout">
            <a:avLst>
              <a:gd name="adj1" fmla="val -39319"/>
              <a:gd name="adj2" fmla="val 87720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6024364" y="3644379"/>
            <a:ext cx="3095625" cy="720725"/>
          </a:xfrm>
          <a:prstGeom prst="wedgeRoundRectCallout">
            <a:avLst>
              <a:gd name="adj1" fmla="val -44101"/>
              <a:gd name="adj2" fmla="val 92554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  <a:endParaRPr lang="en-US" altLang="zh-CN" sz="1800" dirty="0"/>
          </a:p>
          <a:p>
            <a:pPr algn="ctr">
              <a:defRPr/>
            </a:pPr>
            <a:r>
              <a:rPr lang="en-US" altLang="zh-CN" sz="1800" dirty="0"/>
              <a:t>(</a:t>
            </a:r>
            <a:r>
              <a:rPr lang="zh-CN" altLang="en-US" sz="1800" dirty="0"/>
              <a:t>运行时决议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118801" name="文本框 1"/>
          <p:cNvSpPr txBox="1">
            <a:spLocks noChangeArrowheads="1"/>
          </p:cNvSpPr>
          <p:nvPr/>
        </p:nvSpPr>
        <p:spPr bwMode="auto">
          <a:xfrm>
            <a:off x="457202" y="2565401"/>
            <a:ext cx="800219" cy="1358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Tips</a:t>
            </a:r>
            <a:endParaRPr lang="zh-CN" altLang="en-US" sz="40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118788" idx="0"/>
          </p:cNvCxnSpPr>
          <p:nvPr/>
        </p:nvCxnSpPr>
        <p:spPr bwMode="auto">
          <a:xfrm flipV="1">
            <a:off x="9840391" y="2398713"/>
            <a:ext cx="566738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18789" idx="0"/>
          </p:cNvCxnSpPr>
          <p:nvPr/>
        </p:nvCxnSpPr>
        <p:spPr bwMode="auto">
          <a:xfrm flipH="1" flipV="1">
            <a:off x="10414351" y="2398713"/>
            <a:ext cx="560310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118788" idx="2"/>
          </p:cNvCxnSpPr>
          <p:nvPr/>
        </p:nvCxnSpPr>
        <p:spPr bwMode="auto">
          <a:xfrm flipV="1">
            <a:off x="9696747" y="3038476"/>
            <a:ext cx="143644" cy="3905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18789" idx="2"/>
          </p:cNvCxnSpPr>
          <p:nvPr/>
        </p:nvCxnSpPr>
        <p:spPr bwMode="auto">
          <a:xfrm flipV="1">
            <a:off x="9696747" y="3038476"/>
            <a:ext cx="1277914" cy="3809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8791" idx="0"/>
            <a:endCxn id="118788" idx="2"/>
          </p:cNvCxnSpPr>
          <p:nvPr/>
        </p:nvCxnSpPr>
        <p:spPr bwMode="auto">
          <a:xfrm flipH="1" flipV="1">
            <a:off x="9840391" y="3038476"/>
            <a:ext cx="115252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8791" idx="0"/>
            <a:endCxn id="118789" idx="2"/>
          </p:cNvCxnSpPr>
          <p:nvPr/>
        </p:nvCxnSpPr>
        <p:spPr bwMode="auto">
          <a:xfrm flipH="1" flipV="1">
            <a:off x="10974661" y="3038476"/>
            <a:ext cx="1825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9119989" y="2996952"/>
            <a:ext cx="2664643" cy="7286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469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编程题和上机作业代码提交要求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96752"/>
            <a:ext cx="10442376" cy="461712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zh-CN" altLang="en-US" sz="1800" dirty="0" smtClean="0"/>
              <a:t>编程题和上机</a:t>
            </a:r>
            <a:r>
              <a:rPr lang="zh-CN" altLang="en-US" sz="1800" dirty="0"/>
              <a:t>作业的代码</a:t>
            </a:r>
            <a:r>
              <a:rPr lang="zh-CN" altLang="en-US" sz="1800" dirty="0" smtClean="0"/>
              <a:t>以</a:t>
            </a:r>
            <a:r>
              <a:rPr lang="en-US" altLang="zh-CN" sz="1800" dirty="0" smtClean="0"/>
              <a:t>“191183_2017xxxxxx3</a:t>
            </a:r>
            <a:r>
              <a:rPr lang="en-US" altLang="zh-CN" sz="1800" dirty="0"/>
              <a:t>_</a:t>
            </a:r>
            <a:r>
              <a:rPr lang="zh-CN" altLang="en-US" sz="1800" dirty="0"/>
              <a:t>李嘉诚</a:t>
            </a:r>
            <a:r>
              <a:rPr lang="en-US" altLang="zh-CN" sz="1800" dirty="0"/>
              <a:t>_</a:t>
            </a:r>
            <a:r>
              <a:rPr lang="en-US" altLang="zh-CN" sz="1800" dirty="0" smtClean="0"/>
              <a:t>Project1.zip”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格式交给各班学委统一汇总后发给我（文件名不规范统一删除，按照未交</a:t>
            </a:r>
            <a:r>
              <a:rPr lang="zh-CN" altLang="en-US" sz="1800" dirty="0" smtClean="0"/>
              <a:t>作业处理！每一个压缩文件理论上不应超过</a:t>
            </a:r>
            <a:r>
              <a:rPr lang="en-US" altLang="zh-CN" sz="1800" dirty="0" smtClean="0"/>
              <a:t>2M</a:t>
            </a:r>
            <a:r>
              <a:rPr lang="zh-CN" altLang="en-US" sz="1800" dirty="0" smtClean="0"/>
              <a:t>），</a:t>
            </a:r>
            <a:r>
              <a:rPr lang="zh-CN" altLang="en-US" sz="1800" dirty="0"/>
              <a:t>压缩文件里的</a:t>
            </a:r>
            <a:r>
              <a:rPr lang="zh-CN" altLang="en-US" sz="1800" dirty="0" smtClean="0"/>
              <a:t>文件组织如下：</a:t>
            </a:r>
            <a:endParaRPr lang="zh-CN" altLang="en-US" sz="1800" dirty="0"/>
          </a:p>
          <a:p>
            <a:pPr marL="0" indent="0">
              <a:buNone/>
              <a:defRPr/>
            </a:pPr>
            <a:r>
              <a:rPr lang="en-US" altLang="zh-CN" sz="1800" dirty="0" smtClean="0"/>
              <a:t>\</a:t>
            </a:r>
            <a:endParaRPr lang="en-US" altLang="zh-CN" sz="1800" dirty="0"/>
          </a:p>
          <a:p>
            <a:pPr marL="0" indent="0">
              <a:buNone/>
              <a:defRPr/>
            </a:pPr>
            <a:r>
              <a:rPr lang="en-US" altLang="zh-CN" sz="1800" dirty="0"/>
              <a:t>------ 191183_2017xxxxxx3_</a:t>
            </a:r>
            <a:r>
              <a:rPr lang="zh-CN" altLang="en-US" sz="1800" dirty="0"/>
              <a:t>李嘉诚</a:t>
            </a:r>
            <a:r>
              <a:rPr lang="en-US" altLang="zh-CN" sz="1800" dirty="0" smtClean="0"/>
              <a:t>_Project1.cpp    </a:t>
            </a:r>
            <a:r>
              <a:rPr lang="en-US" altLang="zh-CN" sz="1800" dirty="0"/>
              <a:t>%</a:t>
            </a:r>
            <a:r>
              <a:rPr lang="zh-CN" altLang="en-US" sz="1800" dirty="0"/>
              <a:t>请将自己写的所有关键代码拷贝到此单独</a:t>
            </a:r>
            <a:r>
              <a:rPr lang="en-US" altLang="zh-CN" sz="1800" dirty="0" err="1"/>
              <a:t>cpp</a:t>
            </a:r>
            <a:r>
              <a:rPr lang="zh-CN" altLang="en-US" sz="1800" dirty="0"/>
              <a:t>文件</a:t>
            </a:r>
            <a:r>
              <a:rPr lang="zh-CN" altLang="en-US" sz="1800" dirty="0" smtClean="0"/>
              <a:t>中  </a:t>
            </a:r>
            <a:endParaRPr lang="en-US" altLang="zh-CN" sz="1800" dirty="0" smtClean="0"/>
          </a:p>
          <a:p>
            <a:pPr marL="0" indent="0"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                                                                                          </a:t>
            </a:r>
            <a:r>
              <a:rPr lang="zh-CN" altLang="en-US" sz="1800" b="1" u="sng" dirty="0" smtClean="0">
                <a:solidFill>
                  <a:srgbClr val="FF0000"/>
                </a:solidFill>
              </a:rPr>
              <a:t>用于代码查重，</a:t>
            </a:r>
            <a:r>
              <a:rPr lang="zh-CN" altLang="en-US" sz="1800" b="1" u="sng" dirty="0">
                <a:solidFill>
                  <a:srgbClr val="FF0000"/>
                </a:solidFill>
              </a:rPr>
              <a:t>仅粘贴自己的代码</a:t>
            </a:r>
            <a:r>
              <a:rPr lang="zh-CN" altLang="en-US" sz="1800" dirty="0"/>
              <a:t>，</a:t>
            </a:r>
            <a:r>
              <a:rPr lang="en-US" altLang="zh-CN" sz="1800" dirty="0"/>
              <a:t>vs</a:t>
            </a:r>
            <a:r>
              <a:rPr lang="zh-CN" altLang="en-US" sz="1800" dirty="0"/>
              <a:t>自动生成的</a:t>
            </a:r>
            <a:r>
              <a:rPr lang="zh-CN" altLang="en-US" sz="1800" dirty="0" smtClean="0"/>
              <a:t>代码</a:t>
            </a:r>
            <a:endParaRPr lang="en-US" altLang="zh-CN" sz="1800" dirty="0" smtClean="0"/>
          </a:p>
          <a:p>
            <a:pPr marL="0" indent="0">
              <a:buNone/>
              <a:defRPr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                                                                                </a:t>
            </a:r>
            <a:r>
              <a:rPr lang="zh-CN" altLang="en-US" sz="1800" dirty="0" smtClean="0"/>
              <a:t>和</a:t>
            </a:r>
            <a:r>
              <a:rPr lang="en-US" altLang="zh-CN" sz="1800" dirty="0"/>
              <a:t>vs</a:t>
            </a:r>
            <a:r>
              <a:rPr lang="zh-CN" altLang="en-US" sz="1800" dirty="0"/>
              <a:t>构造</a:t>
            </a:r>
            <a:r>
              <a:rPr lang="en-US" altLang="zh-CN" sz="1800" dirty="0" err="1"/>
              <a:t>ui</a:t>
            </a:r>
            <a:r>
              <a:rPr lang="zh-CN" altLang="en-US" sz="1800" dirty="0"/>
              <a:t>的代码不需要提供，关键代码处请提供注释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------ 191183_2017xxxxxx3_</a:t>
            </a:r>
            <a:r>
              <a:rPr lang="zh-CN" altLang="en-US" sz="1800" dirty="0"/>
              <a:t>李嘉诚</a:t>
            </a:r>
            <a:r>
              <a:rPr lang="en-US" altLang="zh-CN" sz="1800" dirty="0" smtClean="0"/>
              <a:t>_Project1            </a:t>
            </a:r>
            <a:r>
              <a:rPr lang="en-US" altLang="zh-CN" sz="1800" dirty="0"/>
              <a:t>%</a:t>
            </a:r>
            <a:r>
              <a:rPr lang="zh-CN" altLang="en-US" sz="1800" dirty="0"/>
              <a:t>该文件夹对应自己的工程文件，</a:t>
            </a:r>
            <a:r>
              <a:rPr lang="zh-CN" altLang="en-US" sz="1800" u="sng" dirty="0">
                <a:solidFill>
                  <a:srgbClr val="FF0000"/>
                </a:solidFill>
              </a:rPr>
              <a:t>请务必删除</a:t>
            </a:r>
            <a:r>
              <a:rPr lang="en-US" altLang="zh-CN" sz="1800" u="sng" dirty="0">
                <a:solidFill>
                  <a:srgbClr val="FF0000"/>
                </a:solidFill>
              </a:rPr>
              <a:t>Debug</a:t>
            </a:r>
            <a:r>
              <a:rPr lang="zh-CN" altLang="en-US" sz="1800" u="sng" dirty="0" smtClean="0">
                <a:solidFill>
                  <a:srgbClr val="FF0000"/>
                </a:solidFill>
              </a:rPr>
              <a:t>和</a:t>
            </a:r>
            <a:endParaRPr lang="en-US" altLang="zh-CN" sz="1800" u="sng" dirty="0" smtClean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                                                                                         </a:t>
            </a:r>
            <a:r>
              <a:rPr lang="en-US" altLang="zh-CN" sz="1800" u="sng" dirty="0" smtClean="0">
                <a:solidFill>
                  <a:srgbClr val="FF0000"/>
                </a:solidFill>
              </a:rPr>
              <a:t>Release</a:t>
            </a:r>
            <a:r>
              <a:rPr lang="zh-CN" altLang="en-US" sz="1800" u="sng" dirty="0">
                <a:solidFill>
                  <a:srgbClr val="FF0000"/>
                </a:solidFill>
              </a:rPr>
              <a:t>文件夹</a:t>
            </a:r>
            <a:r>
              <a:rPr lang="zh-CN" altLang="en-US" sz="1800" dirty="0"/>
              <a:t>，关键代码处请提供注释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--------- </a:t>
            </a:r>
            <a:r>
              <a:rPr lang="en-US" altLang="zh-CN" sz="1800" dirty="0" smtClean="0"/>
              <a:t>project2.exe     %</a:t>
            </a:r>
            <a:r>
              <a:rPr lang="zh-CN" altLang="en-US" sz="1800" dirty="0" smtClean="0"/>
              <a:t>可执行文件可拷贝一份到工程根目录</a:t>
            </a:r>
            <a:endParaRPr lang="en-US" altLang="zh-CN" sz="1800" dirty="0" smtClean="0"/>
          </a:p>
          <a:p>
            <a:pPr marL="0" indent="0">
              <a:buNone/>
              <a:defRPr/>
            </a:pPr>
            <a:r>
              <a:rPr lang="en-US" altLang="zh-CN" sz="1800" dirty="0"/>
              <a:t>--------- </a:t>
            </a:r>
            <a:r>
              <a:rPr lang="en-US" altLang="zh-CN" sz="1800" dirty="0" smtClean="0"/>
              <a:t>project2.sln	</a:t>
            </a:r>
            <a:endParaRPr lang="en-US" altLang="zh-CN" sz="1800" dirty="0"/>
          </a:p>
          <a:p>
            <a:pPr marL="0" indent="0">
              <a:buNone/>
              <a:defRPr/>
            </a:pPr>
            <a:r>
              <a:rPr lang="en-US" altLang="zh-CN" sz="1800" dirty="0"/>
              <a:t>--------- 4tree.cpp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--------- 4tree.h</a:t>
            </a:r>
          </a:p>
          <a:p>
            <a:pPr marL="0" indent="0">
              <a:buNone/>
              <a:defRPr/>
            </a:pPr>
            <a:r>
              <a:rPr lang="en-US" altLang="zh-CN" sz="1800" dirty="0"/>
              <a:t>--------- others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1127448" y="1068388"/>
            <a:ext cx="9505056" cy="531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ea typeface="仿宋_GB2312" pitchFamily="49" charset="-122"/>
              </a:rPr>
              <a:t>除</a:t>
            </a:r>
            <a:r>
              <a:rPr lang="zh-CN" altLang="en-US" sz="3000" dirty="0">
                <a:ea typeface="仿宋_GB2312" pitchFamily="49" charset="-122"/>
              </a:rPr>
              <a:t>第一个元素外，其他每一个元素有一个且仅有一个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直接前驱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ea typeface="仿宋_GB2312" pitchFamily="49" charset="-122"/>
              </a:rPr>
              <a:t>除最后一个元素外，其他每一个元素有一个且仅有一个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直接后继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lnSpc>
                <a:spcPct val="105000"/>
              </a:lnSpc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latin typeface="仿宋_GB2312" pitchFamily="49" charset="-122"/>
                <a:ea typeface="仿宋_GB2312" pitchFamily="49" charset="-122"/>
              </a:rPr>
              <a:t>直接前驱和直接后继描述了结点之间的</a:t>
            </a:r>
            <a:r>
              <a:rPr lang="zh-CN" altLang="en-US" sz="3000" dirty="0">
                <a:solidFill>
                  <a:srgbClr val="C00000"/>
                </a:solidFill>
                <a:latin typeface="仿宋_GB2312" pitchFamily="49" charset="-122"/>
                <a:ea typeface="仿宋_GB2312" pitchFamily="49" charset="-122"/>
              </a:rPr>
              <a:t>逻辑关系（即邻接关系）</a:t>
            </a:r>
            <a:r>
              <a:rPr lang="zh-CN" altLang="en-US" sz="3000" dirty="0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3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 </a:t>
            </a:r>
            <a:endParaRPr lang="zh-CN" altLang="en-US" sz="3000" b="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defRPr/>
            </a:pPr>
            <a:endParaRPr lang="en-US" altLang="zh-CN" b="0" dirty="0"/>
          </a:p>
        </p:txBody>
      </p:sp>
      <p:grpSp>
        <p:nvGrpSpPr>
          <p:cNvPr id="20483" name="Group 22"/>
          <p:cNvGrpSpPr>
            <a:grpSpLocks/>
          </p:cNvGrpSpPr>
          <p:nvPr/>
        </p:nvGrpSpPr>
        <p:grpSpPr bwMode="auto">
          <a:xfrm>
            <a:off x="2748035" y="3212976"/>
            <a:ext cx="6705600" cy="717550"/>
            <a:chOff x="720" y="2812"/>
            <a:chExt cx="4224" cy="452"/>
          </a:xfrm>
        </p:grpSpPr>
        <p:sp>
          <p:nvSpPr>
            <p:cNvPr id="20489" name="Oval 4"/>
            <p:cNvSpPr>
              <a:spLocks noChangeArrowheads="1"/>
            </p:cNvSpPr>
            <p:nvPr/>
          </p:nvSpPr>
          <p:spPr bwMode="auto">
            <a:xfrm>
              <a:off x="72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0" name="AutoShape 5"/>
            <p:cNvSpPr>
              <a:spLocks noChangeArrowheads="1"/>
            </p:cNvSpPr>
            <p:nvPr/>
          </p:nvSpPr>
          <p:spPr bwMode="auto">
            <a:xfrm>
              <a:off x="1104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1" name="Oval 6"/>
            <p:cNvSpPr>
              <a:spLocks noChangeArrowheads="1"/>
            </p:cNvSpPr>
            <p:nvPr/>
          </p:nvSpPr>
          <p:spPr bwMode="auto">
            <a:xfrm>
              <a:off x="1488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2" name="AutoShape 7"/>
            <p:cNvSpPr>
              <a:spLocks noChangeArrowheads="1"/>
            </p:cNvSpPr>
            <p:nvPr/>
          </p:nvSpPr>
          <p:spPr bwMode="auto">
            <a:xfrm>
              <a:off x="1872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3" name="Oval 8"/>
            <p:cNvSpPr>
              <a:spLocks noChangeArrowheads="1"/>
            </p:cNvSpPr>
            <p:nvPr/>
          </p:nvSpPr>
          <p:spPr bwMode="auto">
            <a:xfrm>
              <a:off x="2256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4" name="AutoShape 9"/>
            <p:cNvSpPr>
              <a:spLocks noChangeArrowheads="1"/>
            </p:cNvSpPr>
            <p:nvPr/>
          </p:nvSpPr>
          <p:spPr bwMode="auto">
            <a:xfrm>
              <a:off x="2640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5" name="Oval 10"/>
            <p:cNvSpPr>
              <a:spLocks noChangeArrowheads="1"/>
            </p:cNvSpPr>
            <p:nvPr/>
          </p:nvSpPr>
          <p:spPr bwMode="auto">
            <a:xfrm>
              <a:off x="3024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6" name="AutoShape 11"/>
            <p:cNvSpPr>
              <a:spLocks noChangeArrowheads="1"/>
            </p:cNvSpPr>
            <p:nvPr/>
          </p:nvSpPr>
          <p:spPr bwMode="auto">
            <a:xfrm>
              <a:off x="3408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7" name="Oval 12"/>
            <p:cNvSpPr>
              <a:spLocks noChangeArrowheads="1"/>
            </p:cNvSpPr>
            <p:nvPr/>
          </p:nvSpPr>
          <p:spPr bwMode="auto">
            <a:xfrm>
              <a:off x="3792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8" name="AutoShape 13"/>
            <p:cNvSpPr>
              <a:spLocks noChangeArrowheads="1"/>
            </p:cNvSpPr>
            <p:nvPr/>
          </p:nvSpPr>
          <p:spPr bwMode="auto">
            <a:xfrm>
              <a:off x="4176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9" name="Oval 14"/>
            <p:cNvSpPr>
              <a:spLocks noChangeArrowheads="1"/>
            </p:cNvSpPr>
            <p:nvPr/>
          </p:nvSpPr>
          <p:spPr bwMode="auto">
            <a:xfrm>
              <a:off x="456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500" name="Text Box 15"/>
            <p:cNvSpPr txBox="1">
              <a:spLocks noChangeArrowheads="1"/>
            </p:cNvSpPr>
            <p:nvPr/>
          </p:nvSpPr>
          <p:spPr bwMode="auto">
            <a:xfrm>
              <a:off x="74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1" name="Text Box 16"/>
            <p:cNvSpPr txBox="1">
              <a:spLocks noChangeArrowheads="1"/>
            </p:cNvSpPr>
            <p:nvPr/>
          </p:nvSpPr>
          <p:spPr bwMode="auto">
            <a:xfrm>
              <a:off x="148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2" name="Text Box 17"/>
            <p:cNvSpPr txBox="1">
              <a:spLocks noChangeArrowheads="1"/>
            </p:cNvSpPr>
            <p:nvPr/>
          </p:nvSpPr>
          <p:spPr bwMode="auto">
            <a:xfrm>
              <a:off x="228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3" name="Text Box 18"/>
            <p:cNvSpPr txBox="1">
              <a:spLocks noChangeArrowheads="1"/>
            </p:cNvSpPr>
            <p:nvPr/>
          </p:nvSpPr>
          <p:spPr bwMode="auto">
            <a:xfrm>
              <a:off x="302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4" name="Text Box 19"/>
            <p:cNvSpPr txBox="1">
              <a:spLocks noChangeArrowheads="1"/>
            </p:cNvSpPr>
            <p:nvPr/>
          </p:nvSpPr>
          <p:spPr bwMode="auto">
            <a:xfrm>
              <a:off x="3792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5" name="Text Box 20"/>
            <p:cNvSpPr txBox="1">
              <a:spLocks noChangeArrowheads="1"/>
            </p:cNvSpPr>
            <p:nvPr/>
          </p:nvSpPr>
          <p:spPr bwMode="auto">
            <a:xfrm>
              <a:off x="4560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99"/>
                </a:solidFill>
                <a:ea typeface="仿宋_GB2312" pitchFamily="49" charset="-122"/>
              </a:rPr>
              <a:t>线性表的</a:t>
            </a: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特点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23" y="4877458"/>
            <a:ext cx="3485762" cy="19659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线性表的</a:t>
            </a:r>
            <a:r>
              <a:rPr lang="zh-CN" altLang="en-US" dirty="0" smtClean="0">
                <a:solidFill>
                  <a:srgbClr val="0000CC"/>
                </a:solidFill>
              </a:rPr>
              <a:t>运算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  </a:t>
            </a:r>
            <a:endParaRPr lang="en-US" altLang="zh-CN" sz="2800" dirty="0">
              <a:latin typeface="楷体_GB2312" pitchFamily="49" charset="-122"/>
            </a:endParaRPr>
          </a:p>
          <a:p>
            <a:r>
              <a:rPr lang="zh-CN" altLang="en-US" sz="2800" dirty="0" smtClean="0">
                <a:latin typeface="楷体_GB2312" pitchFamily="49" charset="-122"/>
              </a:rPr>
              <a:t>数据</a:t>
            </a:r>
            <a:r>
              <a:rPr lang="zh-CN" altLang="en-US" sz="2800" dirty="0">
                <a:latin typeface="楷体_GB2312" pitchFamily="49" charset="-122"/>
              </a:rPr>
              <a:t>的运算是定义在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逻辑结构</a:t>
            </a:r>
            <a:r>
              <a:rPr lang="zh-CN" altLang="en-US" sz="2800" dirty="0">
                <a:latin typeface="楷体_GB2312" pitchFamily="49" charset="-122"/>
              </a:rPr>
              <a:t>上的，而具体的实现则在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存储结构</a:t>
            </a:r>
            <a:r>
              <a:rPr lang="zh-CN" altLang="en-US" sz="2800" dirty="0">
                <a:latin typeface="楷体_GB2312" pitchFamily="49" charset="-122"/>
              </a:rPr>
              <a:t>上进行。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</a:rPr>
              <a:t>）存取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</a:rPr>
              <a:t>）插入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</a:rPr>
              <a:t>）删除		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</a:rPr>
              <a:t>）搜索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5</a:t>
            </a:r>
            <a:r>
              <a:rPr lang="zh-CN" altLang="en-US" sz="2800" dirty="0">
                <a:latin typeface="楷体_GB2312" pitchFamily="49" charset="-122"/>
              </a:rPr>
              <a:t>）合并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6</a:t>
            </a:r>
            <a:r>
              <a:rPr lang="zh-CN" altLang="en-US" sz="2800" dirty="0">
                <a:latin typeface="楷体_GB2312" pitchFamily="49" charset="-122"/>
              </a:rPr>
              <a:t>）分解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7</a:t>
            </a:r>
            <a:r>
              <a:rPr lang="zh-CN" altLang="en-US" sz="2800" dirty="0">
                <a:latin typeface="楷体_GB2312" pitchFamily="49" charset="-122"/>
              </a:rPr>
              <a:t>）排序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8</a:t>
            </a:r>
            <a:r>
              <a:rPr lang="zh-CN" altLang="en-US" sz="2800" dirty="0">
                <a:latin typeface="楷体_GB2312" pitchFamily="49" charset="-122"/>
              </a:rPr>
              <a:t>）求线性表的长度</a:t>
            </a:r>
          </a:p>
        </p:txBody>
      </p:sp>
      <p:sp>
        <p:nvSpPr>
          <p:cNvPr id="232454" name="Rectangle 6"/>
          <p:cNvSpPr>
            <a:spLocks noGrp="1" noChangeArrowheads="1"/>
          </p:cNvSpPr>
          <p:nvPr>
            <p:ph sz="half" idx="4294967295"/>
          </p:nvPr>
        </p:nvSpPr>
        <p:spPr>
          <a:xfrm>
            <a:off x="8544173" y="3138488"/>
            <a:ext cx="2592387" cy="1711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/>
              <a:t> </a:t>
            </a:r>
            <a:r>
              <a:rPr lang="zh-CN" altLang="en-US" sz="2800">
                <a:solidFill>
                  <a:srgbClr val="0033CC"/>
                </a:solidFill>
              </a:rPr>
              <a:t>基本运算</a:t>
            </a:r>
          </a:p>
        </p:txBody>
      </p:sp>
      <p:sp>
        <p:nvSpPr>
          <p:cNvPr id="232451" name="AutoShape 3"/>
          <p:cNvSpPr>
            <a:spLocks noChangeArrowheads="1"/>
          </p:cNvSpPr>
          <p:nvPr/>
        </p:nvSpPr>
        <p:spPr bwMode="auto">
          <a:xfrm>
            <a:off x="4843165" y="3194050"/>
            <a:ext cx="1752600" cy="457200"/>
          </a:xfrm>
          <a:prstGeom prst="rightArrow">
            <a:avLst>
              <a:gd name="adj1" fmla="val 50000"/>
              <a:gd name="adj2" fmla="val 95833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4843165" y="365125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4843165" y="4184650"/>
            <a:ext cx="1828800" cy="457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87" y="2060848"/>
            <a:ext cx="2548930" cy="1435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50" y="4653136"/>
            <a:ext cx="3618150" cy="20162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50"/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build="p"/>
      <p:bldP spid="232451" grpId="0" animBg="1"/>
      <p:bldP spid="232452" grpId="0" animBg="1"/>
      <p:bldP spid="2324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89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抽象数据类型</a:t>
            </a:r>
            <a:r>
              <a:rPr lang="en-US" altLang="zh-CN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(ADT)---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做什么</a:t>
            </a:r>
            <a:endParaRPr lang="zh-CN" altLang="en-US" sz="3600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ADT Linear_list{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n(n ≥ 0)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个原子表项的一个有限序列。每个表项的数据类型为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Create( )   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创建一个空线性表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Length( )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求表长函数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Search(T&amp; x )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搜索函数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int Locate(int i)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定位函数     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getData(int i, T&amp; x)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取第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个表项的值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setData(int i, T&amp; x)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修改第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个表项内容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Insert(int i, T&amp; x)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在表中第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Remove(int i,  T&amp; x)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IsEmpty( )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判断表空否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IsFull( )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判断表满否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CopyList(List&lt;T&gt; &amp;  L)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将表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复制到当前的表中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Sort( )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对当前的表排序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}//Linear_list</a:t>
            </a:r>
          </a:p>
        </p:txBody>
      </p:sp>
      <p:sp>
        <p:nvSpPr>
          <p:cNvPr id="11" name="爆炸形 1 10"/>
          <p:cNvSpPr>
            <a:spLocks noChangeArrowheads="1"/>
          </p:cNvSpPr>
          <p:nvPr/>
        </p:nvSpPr>
        <p:spPr bwMode="auto">
          <a:xfrm>
            <a:off x="8832304" y="2420888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定义</a:t>
            </a: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在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逻辑结构上，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与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具体实现无关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17762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64733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抽象基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en-US" altLang="zh-CN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---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怎么做</a:t>
            </a:r>
            <a:endParaRPr lang="zh-CN" altLang="en-US" dirty="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{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public: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构造函数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～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析构函数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Size()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求表最大体积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Length()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求表长度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Search(T&amp;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搜索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Locate(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定位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i,T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取值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T&amp; x) = 0;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赋值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   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判表满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Sort()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排序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input()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output()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&lt;T&gt;operator= 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 = 0;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620126" y="2276475"/>
            <a:ext cx="3380530" cy="1107996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线性表的存储表示有两种：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顺序存储方式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链表存储方式</a:t>
            </a:r>
          </a:p>
        </p:txBody>
      </p:sp>
      <p:sp>
        <p:nvSpPr>
          <p:cNvPr id="12" name="爆炸形 1 11"/>
          <p:cNvSpPr>
            <a:spLocks noChangeArrowheads="1"/>
          </p:cNvSpPr>
          <p:nvPr/>
        </p:nvSpPr>
        <p:spPr bwMode="auto">
          <a:xfrm>
            <a:off x="8832304" y="3665230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具体实现与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存储结构相关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3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691" y="393615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453992"/>
            <a:ext cx="5400600" cy="107135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(Sequential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顺序表的定义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将线性表中的元素相继存放在一个连续的存储空间中。           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可利用一维数组描述存储结构</a:t>
            </a:r>
          </a:p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ea typeface="仿宋_GB2312" pitchFamily="49" charset="-122"/>
                <a:cs typeface="+mn-cs"/>
              </a:rPr>
              <a:t>顺序表的特点</a:t>
            </a: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所有元素的逻辑先后顺序与其物理存放顺序一致</a:t>
            </a:r>
            <a:r>
              <a:rPr lang="zh-CN" altLang="en-US" sz="37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         </a:t>
            </a:r>
            <a:r>
              <a:rPr lang="zh-CN" altLang="en-US" sz="37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</a:t>
            </a:r>
            <a:endParaRPr lang="zh-CN" altLang="en-US" sz="4000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  <a:cs typeface="+mn-cs"/>
            </a:endParaRPr>
          </a:p>
        </p:txBody>
      </p:sp>
      <p:grpSp>
        <p:nvGrpSpPr>
          <p:cNvPr id="24579" name="Group 13"/>
          <p:cNvGrpSpPr>
            <a:grpSpLocks/>
          </p:cNvGrpSpPr>
          <p:nvPr/>
        </p:nvGrpSpPr>
        <p:grpSpPr bwMode="auto">
          <a:xfrm>
            <a:off x="2930526" y="5029200"/>
            <a:ext cx="5289549" cy="1098550"/>
            <a:chOff x="886" y="3168"/>
            <a:chExt cx="3332" cy="692"/>
          </a:xfrm>
        </p:grpSpPr>
        <p:sp>
          <p:nvSpPr>
            <p:cNvPr id="24581" name="Rectangle 4"/>
            <p:cNvSpPr>
              <a:spLocks noChangeArrowheads="1"/>
            </p:cNvSpPr>
            <p:nvPr/>
          </p:nvSpPr>
          <p:spPr bwMode="auto">
            <a:xfrm>
              <a:off x="1584" y="3495"/>
              <a:ext cx="2592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4582" name="Text Box 5"/>
            <p:cNvSpPr txBox="1">
              <a:spLocks noChangeArrowheads="1"/>
            </p:cNvSpPr>
            <p:nvPr/>
          </p:nvSpPr>
          <p:spPr bwMode="auto">
            <a:xfrm>
              <a:off x="1632" y="3495"/>
              <a:ext cx="2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25   34   57   16    48     09 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>
              <a:off x="2016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Line 7"/>
            <p:cNvSpPr>
              <a:spLocks noChangeShapeType="1"/>
            </p:cNvSpPr>
            <p:nvPr/>
          </p:nvSpPr>
          <p:spPr bwMode="auto">
            <a:xfrm>
              <a:off x="2448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>
              <a:off x="3312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flipH="1">
              <a:off x="3744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10"/>
            <p:cNvSpPr txBox="1">
              <a:spLocks noChangeArrowheads="1"/>
            </p:cNvSpPr>
            <p:nvPr/>
          </p:nvSpPr>
          <p:spPr bwMode="auto">
            <a:xfrm>
              <a:off x="1632" y="3168"/>
              <a:ext cx="24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0     1      2      3      4      5 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588" name="Text Box 11"/>
            <p:cNvSpPr txBox="1">
              <a:spLocks noChangeArrowheads="1"/>
            </p:cNvSpPr>
            <p:nvPr/>
          </p:nvSpPr>
          <p:spPr bwMode="auto">
            <a:xfrm>
              <a:off x="886" y="3495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24589" name="Line 12"/>
            <p:cNvSpPr>
              <a:spLocks noChangeShapeType="1"/>
            </p:cNvSpPr>
            <p:nvPr/>
          </p:nvSpPr>
          <p:spPr bwMode="auto">
            <a:xfrm>
              <a:off x="2880" y="3504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顺序表中数据元素的存储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1415480" y="3861048"/>
            <a:ext cx="9649072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ClrTx/>
              <a:buSz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顺序表数据类型为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，每个表项的存储空间大小为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，设顺序表的起始存储位置为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，第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个表项的存储位置为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(1)+(i-1)*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随机存取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是第一个表项的存储位置，即数组第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个元素位置。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09" name="文本框 5"/>
          <p:cNvSpPr txBox="1">
            <a:spLocks noChangeArrowheads="1"/>
          </p:cNvSpPr>
          <p:nvPr/>
        </p:nvSpPr>
        <p:spPr bwMode="auto">
          <a:xfrm>
            <a:off x="1380158" y="1253332"/>
            <a:ext cx="97564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顺序表中的第一个表项存储在数组的起始位置（下标为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），第二个表项存储在数组的下标为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的位置，第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个表项存储在下标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n-1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9924"/>
              </p:ext>
            </p:extLst>
          </p:nvPr>
        </p:nvGraphicFramePr>
        <p:xfrm>
          <a:off x="2135560" y="2348880"/>
          <a:ext cx="8186740" cy="854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86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46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33CC"/>
                          </a:solidFill>
                          <a:effectLst/>
                        </a:rPr>
                        <a:t>下标位置</a:t>
                      </a:r>
                      <a:endParaRPr lang="zh-CN" sz="1200" kern="100" dirty="0">
                        <a:solidFill>
                          <a:srgbClr val="0033CC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n-1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maxSize</a:t>
                      </a:r>
                      <a:r>
                        <a:rPr lang="en-US" altLang="zh-CN" sz="12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sz="12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3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数组存储空间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i+1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顺序表的</a:t>
            </a:r>
            <a:r>
              <a:rPr lang="zh-CN" altLang="en-US" dirty="0" smtClean="0">
                <a:solidFill>
                  <a:srgbClr val="0000CC"/>
                </a:solidFill>
              </a:rPr>
              <a:t>描述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9459" name="内容占位符 4"/>
          <p:cNvSpPr>
            <a:spLocks noGrp="1"/>
          </p:cNvSpPr>
          <p:nvPr>
            <p:ph idx="1"/>
          </p:nvPr>
        </p:nvSpPr>
        <p:spPr>
          <a:xfrm>
            <a:off x="838200" y="983778"/>
            <a:ext cx="4537720" cy="51931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静态存储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data[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</p:txBody>
      </p:sp>
      <p:sp>
        <p:nvSpPr>
          <p:cNvPr id="19460" name="内容占位符 5"/>
          <p:cNvSpPr>
            <a:spLocks noGrp="1"/>
          </p:cNvSpPr>
          <p:nvPr>
            <p:ph sz="half" idx="4294967295"/>
          </p:nvPr>
        </p:nvSpPr>
        <p:spPr>
          <a:xfrm>
            <a:off x="7392144" y="1773460"/>
            <a:ext cx="4025900" cy="3887788"/>
          </a:xfrm>
          <a:solidFill>
            <a:schemeClr val="bg1"/>
          </a:solidFill>
          <a:ln>
            <a:solidFill>
              <a:srgbClr val="336699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*data;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  <a:p>
            <a:pPr marL="0" indent="0">
              <a:buNone/>
              <a:defRPr/>
            </a:pPr>
            <a:endParaRPr lang="zh-CN" altLang="en-US" sz="2800" dirty="0">
              <a:cs typeface="+mn-cs"/>
            </a:endParaRPr>
          </a:p>
        </p:txBody>
      </p:sp>
      <p:pic>
        <p:nvPicPr>
          <p:cNvPr id="26634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78" y="81562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5951984" y="3284984"/>
            <a:ext cx="936104" cy="43204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dirty="0"/>
              <a:t>C++</a:t>
            </a:r>
            <a:r>
              <a:rPr lang="zh-CN" altLang="en-US" sz="3200" dirty="0"/>
              <a:t>静态数组和动态数组的区别？</a:t>
            </a:r>
          </a:p>
        </p:txBody>
      </p:sp>
      <p:sp>
        <p:nvSpPr>
          <p:cNvPr id="27652" name="内容占位符 4"/>
          <p:cNvSpPr>
            <a:spLocks noGrp="1"/>
          </p:cNvSpPr>
          <p:nvPr>
            <p:ph sz="half" idx="1"/>
          </p:nvPr>
        </p:nvSpPr>
        <p:spPr>
          <a:xfrm>
            <a:off x="551384" y="1844824"/>
            <a:ext cx="5328592" cy="426013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int</a:t>
            </a:r>
            <a:r>
              <a:rPr lang="en-US" altLang="zh-CN" dirty="0"/>
              <a:t> a[5]={0,1,2,3,4};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Sizeof</a:t>
            </a:r>
            <a:r>
              <a:rPr lang="en-US" altLang="zh-CN" dirty="0"/>
              <a:t>(a)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在栈上分配，会自动释放，效率高，但是栈空间有限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</p:txBody>
      </p:sp>
      <p:sp>
        <p:nvSpPr>
          <p:cNvPr id="27654" name="内容占位符 6"/>
          <p:cNvSpPr>
            <a:spLocks noGrp="1"/>
          </p:cNvSpPr>
          <p:nvPr>
            <p:ph sz="half" idx="2"/>
          </p:nvPr>
        </p:nvSpPr>
        <p:spPr>
          <a:xfrm>
            <a:off x="6315000" y="1844824"/>
            <a:ext cx="5325616" cy="426013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int</a:t>
            </a:r>
            <a:r>
              <a:rPr lang="en-US" altLang="zh-CN" dirty="0"/>
              <a:t> *b=new </a:t>
            </a:r>
            <a:r>
              <a:rPr lang="en-US" altLang="zh-CN" dirty="0" err="1"/>
              <a:t>int</a:t>
            </a:r>
            <a:r>
              <a:rPr lang="en-US" altLang="zh-CN" dirty="0"/>
              <a:t>[5];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Sizeof</a:t>
            </a:r>
            <a:r>
              <a:rPr lang="en-US" altLang="zh-CN" dirty="0"/>
              <a:t>(b)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在堆上分配空间，效率较低，需要手动</a:t>
            </a:r>
            <a:r>
              <a:rPr lang="en-US" altLang="zh-CN" dirty="0"/>
              <a:t>delete</a:t>
            </a:r>
            <a:r>
              <a:rPr lang="zh-CN" altLang="en-US" dirty="0"/>
              <a:t>，空间大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  <a:p>
            <a:pPr lvl="1"/>
            <a:endParaRPr lang="zh-CN" altLang="en-US" sz="1800" dirty="0"/>
          </a:p>
        </p:txBody>
      </p:sp>
      <p:sp>
        <p:nvSpPr>
          <p:cNvPr id="27651" name="文本占位符 3"/>
          <p:cNvSpPr>
            <a:spLocks noGrp="1"/>
          </p:cNvSpPr>
          <p:nvPr>
            <p:ph type="body" idx="4294967295"/>
          </p:nvPr>
        </p:nvSpPr>
        <p:spPr>
          <a:xfrm>
            <a:off x="836611" y="1196975"/>
            <a:ext cx="3868738" cy="823912"/>
          </a:xfrm>
        </p:spPr>
        <p:txBody>
          <a:bodyPr/>
          <a:lstStyle/>
          <a:p>
            <a:r>
              <a:rPr lang="zh-CN" altLang="en-US" dirty="0" smtClean="0"/>
              <a:t>静态数组</a:t>
            </a:r>
          </a:p>
        </p:txBody>
      </p:sp>
      <p:sp>
        <p:nvSpPr>
          <p:cNvPr id="27653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6176964" y="1155290"/>
            <a:ext cx="3887787" cy="823913"/>
          </a:xfrm>
        </p:spPr>
        <p:txBody>
          <a:bodyPr/>
          <a:lstStyle/>
          <a:p>
            <a:r>
              <a:rPr lang="zh-CN" altLang="en-US" dirty="0" smtClean="0"/>
              <a:t>动态数组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019800" y="1321346"/>
            <a:ext cx="4764" cy="4555579"/>
          </a:xfrm>
          <a:prstGeom prst="line">
            <a:avLst/>
          </a:prstGeom>
          <a:ln>
            <a:solidFill>
              <a:srgbClr val="99003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6383338" y="5097464"/>
            <a:ext cx="4178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使用</a:t>
            </a:r>
            <a:r>
              <a:rPr lang="en-US" altLang="zh-CN" sz="2000">
                <a:ea typeface="黑体" panose="02010609060101010101" pitchFamily="49" charset="-122"/>
              </a:rPr>
              <a:t>C++</a:t>
            </a:r>
            <a:r>
              <a:rPr lang="zh-CN" altLang="en-US" sz="2000">
                <a:ea typeface="黑体" panose="02010609060101010101" pitchFamily="49" charset="-122"/>
              </a:rPr>
              <a:t>标准模版库（</a:t>
            </a:r>
            <a:r>
              <a:rPr lang="en-US" altLang="zh-CN" sz="2000">
                <a:ea typeface="黑体" panose="02010609060101010101" pitchFamily="49" charset="-122"/>
              </a:rPr>
              <a:t>STL</a:t>
            </a:r>
            <a:r>
              <a:rPr lang="zh-CN" altLang="en-US" sz="2000">
                <a:ea typeface="黑体" panose="02010609060101010101" pitchFamily="49" charset="-122"/>
              </a:rPr>
              <a:t>）中的</a:t>
            </a:r>
            <a:r>
              <a:rPr lang="en-US" altLang="zh-CN" sz="2000">
                <a:ea typeface="黑体" panose="02010609060101010101" pitchFamily="49" charset="-122"/>
              </a:rPr>
              <a:t>vector</a:t>
            </a:r>
            <a:r>
              <a:rPr lang="zh-CN" altLang="en-US" sz="2000">
                <a:ea typeface="黑体" panose="02010609060101010101" pitchFamily="49" charset="-122"/>
              </a:rPr>
              <a:t>（向量）实现变长数组：</a:t>
            </a: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00000"/>
                </a:solidFill>
                <a:ea typeface="黑体" panose="02010609060101010101" pitchFamily="49" charset="-122"/>
              </a:rPr>
              <a:t>vector&lt;int&gt;   array(len);</a:t>
            </a:r>
            <a:endParaRPr lang="zh-CN" altLang="en-US" sz="2000">
              <a:solidFill>
                <a:srgbClr val="C00000"/>
              </a:solidFill>
              <a:ea typeface="黑体" panose="02010609060101010101" pitchFamily="49" charset="-122"/>
            </a:endParaRPr>
          </a:p>
        </p:txBody>
      </p:sp>
      <p:pic>
        <p:nvPicPr>
          <p:cNvPr id="27657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-6957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顺序表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类的定义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08720"/>
            <a:ext cx="10515600" cy="5268243"/>
          </a:xfrm>
        </p:spPr>
        <p:txBody>
          <a:bodyPr>
            <a:no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iostream.h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seqList.h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stdlib.h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"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100;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 </a:t>
            </a:r>
            <a:r>
              <a:rPr lang="en-US" altLang="zh-CN" sz="2000" u="sng" dirty="0" err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&lt;T&gt;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protected: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T *data;		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存放数组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	                     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最大可容纳表项的项数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last;	  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	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当前已存表项的最后位置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开始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newSize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);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改变数组空间大小</a:t>
            </a:r>
            <a:endParaRPr lang="en-US" altLang="zh-CN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L);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～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{delete[ ] data;}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析构函数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;}	 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求表最大容量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last+1;}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计算表长度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Search(T&amp; x)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在表中位置，函数返回表项序号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定位第 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663952" y="1340768"/>
            <a:ext cx="3024336" cy="864096"/>
          </a:xfrm>
          <a:prstGeom prst="wedgeRoundRectCallout">
            <a:avLst>
              <a:gd name="adj1" fmla="val -64484"/>
              <a:gd name="adj2" fmla="val 51918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00CC"/>
                </a:solidFill>
              </a:rPr>
              <a:t>Class</a:t>
            </a:r>
            <a:r>
              <a:rPr lang="zh-CN" altLang="en-US" sz="2400" dirty="0" smtClean="0">
                <a:solidFill>
                  <a:srgbClr val="0000CC"/>
                </a:solidFill>
              </a:rPr>
              <a:t>与</a:t>
            </a:r>
            <a:r>
              <a:rPr lang="en-US" altLang="zh-CN" sz="2400" dirty="0" smtClean="0">
                <a:solidFill>
                  <a:srgbClr val="0000CC"/>
                </a:solidFill>
              </a:rPr>
              <a:t>ADT</a:t>
            </a:r>
            <a:r>
              <a:rPr lang="zh-CN" altLang="en-US" sz="2400" dirty="0" smtClean="0">
                <a:solidFill>
                  <a:srgbClr val="0000CC"/>
                </a:solidFill>
              </a:rPr>
              <a:t>的异同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第一章 要点回顾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hlink"/>
              </a:buClr>
              <a:defRPr/>
            </a:pPr>
            <a:r>
              <a:rPr lang="zh-CN" altLang="en-US" b="1" dirty="0">
                <a:cs typeface="+mn-cs"/>
                <a:sym typeface="Wingdings" pitchFamily="2" charset="2"/>
              </a:rPr>
              <a:t>程序 </a:t>
            </a:r>
            <a:r>
              <a:rPr lang="en-US" altLang="zh-CN" b="1" dirty="0">
                <a:cs typeface="+mn-cs"/>
                <a:sym typeface="Wingdings" pitchFamily="2" charset="2"/>
              </a:rPr>
              <a:t>=  </a:t>
            </a:r>
            <a:r>
              <a:rPr lang="zh-CN" altLang="en-US" b="1" dirty="0">
                <a:cs typeface="+mn-cs"/>
                <a:sym typeface="Wingdings" pitchFamily="2" charset="2"/>
              </a:rPr>
              <a:t>算法 </a:t>
            </a:r>
            <a:r>
              <a:rPr lang="en-US" altLang="zh-CN" b="1" dirty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数据结构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  <a:sym typeface="Wingdings" pitchFamily="2" charset="2"/>
              </a:rPr>
              <a:t>数据结构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=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数据的逻辑结构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  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数据的存储结构</a:t>
            </a:r>
            <a:r>
              <a:rPr lang="en-US" altLang="zh-CN" dirty="0" smtClean="0">
                <a:cs typeface="+mn-cs"/>
                <a:sym typeface="Wingdings" pitchFamily="2" charset="2"/>
              </a:rPr>
              <a:t>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数据的运算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zh-CN" altLang="en-US" b="1" dirty="0" smtClean="0">
              <a:cs typeface="+mn-cs"/>
              <a:sym typeface="Wingdings" pitchFamily="2" charset="2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endParaRPr lang="en-US" altLang="zh-CN" b="1" dirty="0" smtClean="0">
              <a:cs typeface="+mn-cs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</a:rPr>
              <a:t>算法</a:t>
            </a:r>
            <a:r>
              <a:rPr lang="zh-CN" altLang="en-US" b="1" dirty="0">
                <a:cs typeface="+mn-cs"/>
              </a:rPr>
              <a:t>的时间效率分析</a:t>
            </a:r>
            <a:r>
              <a:rPr lang="en-US" altLang="zh-CN" b="1" dirty="0">
                <a:cs typeface="+mn-cs"/>
              </a:rPr>
              <a:t>——</a:t>
            </a:r>
            <a:r>
              <a:rPr lang="zh-CN" altLang="en-US" b="1" dirty="0">
                <a:cs typeface="+mn-cs"/>
              </a:rPr>
              <a:t>时间复杂度</a:t>
            </a:r>
            <a:r>
              <a:rPr lang="en-US" altLang="zh-CN" b="1" dirty="0">
                <a:cs typeface="+mn-cs"/>
              </a:rPr>
              <a:t>						</a:t>
            </a:r>
            <a:r>
              <a:rPr lang="en-US" altLang="zh-CN" b="1" dirty="0" smtClean="0">
                <a:cs typeface="+mn-cs"/>
              </a:rPr>
              <a:t>                                       T(n</a:t>
            </a:r>
            <a:r>
              <a:rPr lang="en-US" altLang="zh-CN" b="1" dirty="0">
                <a:cs typeface="+mn-cs"/>
              </a:rPr>
              <a:t>)=O(f(n))</a:t>
            </a:r>
            <a:endParaRPr lang="zh-CN" altLang="en-US" b="1" dirty="0">
              <a:cs typeface="+mn-cs"/>
            </a:endParaRPr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69" y="2924944"/>
            <a:ext cx="448939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Picture 6" descr="https://t10.baidu.com/it/u=1687895047,203213126&amp;fm=30&amp;app=106&amp;f=JPEG?w=640&amp;h=640&amp;s=7B8435625B9545E1D0F5E5C20200F0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931294"/>
            <a:ext cx="1104392" cy="110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顺序表的构造函数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&lt;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stdlib.h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&gt;  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exit”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存放在此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“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”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操作实现放在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seqList.cpp”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 {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if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&gt; 0)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last = -1;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	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创建顺序表存储数组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	  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exit(1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 </a:t>
            </a:r>
            <a:endParaRPr lang="en-US" altLang="zh-CN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复制构造函数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(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&lt;T&gt;&amp; L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();   last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L.Length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()-1; T value;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创建存储数组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exit(1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++)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传送各个表项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L.getData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i,value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 =value;   </a:t>
            </a:r>
            <a:endParaRPr lang="en-US" altLang="zh-CN" sz="2800" dirty="0" smtClean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顺序表的搜索算法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&lt;T&gt;::search(T&amp; x)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在表中顺序搜索与给定值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匹配的表项，找到则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函数返回该表项是第几个元素，否则函数返回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++)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顺序搜索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 data[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== x ) return i+1;  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		  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表项序号和表项位置差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return 0;		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搜索失败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顺序表的搜索图示</a:t>
            </a:r>
          </a:p>
        </p:txBody>
      </p:sp>
      <p:sp>
        <p:nvSpPr>
          <p:cNvPr id="32771" name="Line 5"/>
          <p:cNvSpPr>
            <a:spLocks noChangeShapeType="1"/>
          </p:cNvSpPr>
          <p:nvPr/>
        </p:nvSpPr>
        <p:spPr bwMode="auto">
          <a:xfrm flipV="1">
            <a:off x="4343400" y="25955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4038600" y="19859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4114801" y="19859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47244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54102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60960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67818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 flipH="1">
            <a:off x="74676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9" name="Text Box 13"/>
          <p:cNvSpPr txBox="1">
            <a:spLocks noChangeArrowheads="1"/>
          </p:cNvSpPr>
          <p:nvPr/>
        </p:nvSpPr>
        <p:spPr bwMode="auto">
          <a:xfrm>
            <a:off x="4114800" y="1466851"/>
            <a:ext cx="4502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0     1      2      3      4      5 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0" name="Text Box 14"/>
          <p:cNvSpPr txBox="1">
            <a:spLocks noChangeArrowheads="1"/>
          </p:cNvSpPr>
          <p:nvPr/>
        </p:nvSpPr>
        <p:spPr bwMode="auto">
          <a:xfrm>
            <a:off x="3100388" y="1985963"/>
            <a:ext cx="95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1598614" y="1211263"/>
            <a:ext cx="15208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782" name="Text Box 16"/>
          <p:cNvSpPr txBox="1">
            <a:spLocks noChangeArrowheads="1"/>
          </p:cNvSpPr>
          <p:nvPr/>
        </p:nvSpPr>
        <p:spPr bwMode="auto">
          <a:xfrm>
            <a:off x="3962401" y="25495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V="1">
            <a:off x="4953000" y="36925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4" name="Rectangle 18"/>
          <p:cNvSpPr>
            <a:spLocks noChangeArrowheads="1"/>
          </p:cNvSpPr>
          <p:nvPr/>
        </p:nvSpPr>
        <p:spPr bwMode="auto">
          <a:xfrm>
            <a:off x="4038600" y="30829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85" name="Text Box 19"/>
          <p:cNvSpPr txBox="1">
            <a:spLocks noChangeArrowheads="1"/>
          </p:cNvSpPr>
          <p:nvPr/>
        </p:nvSpPr>
        <p:spPr bwMode="auto">
          <a:xfrm>
            <a:off x="4114801" y="30829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>
            <a:off x="47244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7" name="Line 21"/>
          <p:cNvSpPr>
            <a:spLocks noChangeShapeType="1"/>
          </p:cNvSpPr>
          <p:nvPr/>
        </p:nvSpPr>
        <p:spPr bwMode="auto">
          <a:xfrm>
            <a:off x="54102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>
            <a:off x="60960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67818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 flipH="1">
            <a:off x="74676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1" name="Text Box 25"/>
          <p:cNvSpPr txBox="1">
            <a:spLocks noChangeArrowheads="1"/>
          </p:cNvSpPr>
          <p:nvPr/>
        </p:nvSpPr>
        <p:spPr bwMode="auto">
          <a:xfrm>
            <a:off x="4572001" y="36163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92" name="Line 26"/>
          <p:cNvSpPr>
            <a:spLocks noChangeShapeType="1"/>
          </p:cNvSpPr>
          <p:nvPr/>
        </p:nvSpPr>
        <p:spPr bwMode="auto">
          <a:xfrm flipV="1">
            <a:off x="5638800" y="48053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4038600" y="41957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94" name="Text Box 28"/>
          <p:cNvSpPr txBox="1">
            <a:spLocks noChangeArrowheads="1"/>
          </p:cNvSpPr>
          <p:nvPr/>
        </p:nvSpPr>
        <p:spPr bwMode="auto">
          <a:xfrm>
            <a:off x="4114801" y="41957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95" name="Line 29"/>
          <p:cNvSpPr>
            <a:spLocks noChangeShapeType="1"/>
          </p:cNvSpPr>
          <p:nvPr/>
        </p:nvSpPr>
        <p:spPr bwMode="auto">
          <a:xfrm>
            <a:off x="47244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6" name="Line 30"/>
          <p:cNvSpPr>
            <a:spLocks noChangeShapeType="1"/>
          </p:cNvSpPr>
          <p:nvPr/>
        </p:nvSpPr>
        <p:spPr bwMode="auto">
          <a:xfrm>
            <a:off x="54102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7" name="Line 31"/>
          <p:cNvSpPr>
            <a:spLocks noChangeShapeType="1"/>
          </p:cNvSpPr>
          <p:nvPr/>
        </p:nvSpPr>
        <p:spPr bwMode="auto">
          <a:xfrm>
            <a:off x="60960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8" name="Line 32"/>
          <p:cNvSpPr>
            <a:spLocks noChangeShapeType="1"/>
          </p:cNvSpPr>
          <p:nvPr/>
        </p:nvSpPr>
        <p:spPr bwMode="auto">
          <a:xfrm>
            <a:off x="67818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9" name="Line 33"/>
          <p:cNvSpPr>
            <a:spLocks noChangeShapeType="1"/>
          </p:cNvSpPr>
          <p:nvPr/>
        </p:nvSpPr>
        <p:spPr bwMode="auto">
          <a:xfrm flipH="1">
            <a:off x="74676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0" name="Text Box 34"/>
          <p:cNvSpPr txBox="1">
            <a:spLocks noChangeArrowheads="1"/>
          </p:cNvSpPr>
          <p:nvPr/>
        </p:nvSpPr>
        <p:spPr bwMode="auto">
          <a:xfrm>
            <a:off x="5265738" y="4729164"/>
            <a:ext cx="2968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01" name="Line 35"/>
          <p:cNvSpPr>
            <a:spLocks noChangeShapeType="1"/>
          </p:cNvSpPr>
          <p:nvPr/>
        </p:nvSpPr>
        <p:spPr bwMode="auto">
          <a:xfrm flipV="1">
            <a:off x="6400800" y="59023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2" name="Rectangle 36"/>
          <p:cNvSpPr>
            <a:spLocks noChangeArrowheads="1"/>
          </p:cNvSpPr>
          <p:nvPr/>
        </p:nvSpPr>
        <p:spPr bwMode="auto">
          <a:xfrm>
            <a:off x="4048125" y="52927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03" name="Text Box 37"/>
          <p:cNvSpPr txBox="1">
            <a:spLocks noChangeArrowheads="1"/>
          </p:cNvSpPr>
          <p:nvPr/>
        </p:nvSpPr>
        <p:spPr bwMode="auto">
          <a:xfrm>
            <a:off x="4124326" y="52927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804" name="Line 38"/>
          <p:cNvSpPr>
            <a:spLocks noChangeShapeType="1"/>
          </p:cNvSpPr>
          <p:nvPr/>
        </p:nvSpPr>
        <p:spPr bwMode="auto">
          <a:xfrm>
            <a:off x="47339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>
            <a:off x="54197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61055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67913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8" name="Line 42"/>
          <p:cNvSpPr>
            <a:spLocks noChangeShapeType="1"/>
          </p:cNvSpPr>
          <p:nvPr/>
        </p:nvSpPr>
        <p:spPr bwMode="auto">
          <a:xfrm flipH="1">
            <a:off x="74771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9" name="Text Box 43"/>
          <p:cNvSpPr txBox="1">
            <a:spLocks noChangeArrowheads="1"/>
          </p:cNvSpPr>
          <p:nvPr/>
        </p:nvSpPr>
        <p:spPr bwMode="auto">
          <a:xfrm>
            <a:off x="6019801" y="58261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10" name="AutoShape 44"/>
          <p:cNvSpPr>
            <a:spLocks noChangeArrowheads="1"/>
          </p:cNvSpPr>
          <p:nvPr/>
        </p:nvSpPr>
        <p:spPr bwMode="auto">
          <a:xfrm>
            <a:off x="4495800" y="26717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1" name="AutoShape 45"/>
          <p:cNvSpPr>
            <a:spLocks noChangeArrowheads="1"/>
          </p:cNvSpPr>
          <p:nvPr/>
        </p:nvSpPr>
        <p:spPr bwMode="auto">
          <a:xfrm>
            <a:off x="5105400" y="3738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2" name="AutoShape 46"/>
          <p:cNvSpPr>
            <a:spLocks noChangeArrowheads="1"/>
          </p:cNvSpPr>
          <p:nvPr/>
        </p:nvSpPr>
        <p:spPr bwMode="auto">
          <a:xfrm>
            <a:off x="5867400" y="4881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7263" name="Text Box 47"/>
          <p:cNvSpPr txBox="1">
            <a:spLocks noChangeArrowheads="1"/>
          </p:cNvSpPr>
          <p:nvPr/>
        </p:nvSpPr>
        <p:spPr bwMode="auto">
          <a:xfrm>
            <a:off x="6477001" y="5811838"/>
            <a:ext cx="18319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3300"/>
                </a:solidFill>
                <a:latin typeface="+mn-ea"/>
                <a:ea typeface="+mn-ea"/>
              </a:rPr>
              <a:t>搜索成功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5"/>
          <p:cNvSpPr>
            <a:spLocks noChangeShapeType="1"/>
          </p:cNvSpPr>
          <p:nvPr/>
        </p:nvSpPr>
        <p:spPr bwMode="auto">
          <a:xfrm flipV="1">
            <a:off x="4810125" y="21145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4513263" y="15049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4589463" y="1504950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797" name="Line 8"/>
          <p:cNvSpPr>
            <a:spLocks noChangeShapeType="1"/>
          </p:cNvSpPr>
          <p:nvPr/>
        </p:nvSpPr>
        <p:spPr bwMode="auto">
          <a:xfrm>
            <a:off x="51990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9"/>
          <p:cNvSpPr>
            <a:spLocks noChangeShapeType="1"/>
          </p:cNvSpPr>
          <p:nvPr/>
        </p:nvSpPr>
        <p:spPr bwMode="auto">
          <a:xfrm>
            <a:off x="58848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10"/>
          <p:cNvSpPr>
            <a:spLocks noChangeShapeType="1"/>
          </p:cNvSpPr>
          <p:nvPr/>
        </p:nvSpPr>
        <p:spPr bwMode="auto">
          <a:xfrm>
            <a:off x="65706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Line 11"/>
          <p:cNvSpPr>
            <a:spLocks noChangeShapeType="1"/>
          </p:cNvSpPr>
          <p:nvPr/>
        </p:nvSpPr>
        <p:spPr bwMode="auto">
          <a:xfrm>
            <a:off x="72564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Text Box 16"/>
          <p:cNvSpPr txBox="1">
            <a:spLocks noChangeArrowheads="1"/>
          </p:cNvSpPr>
          <p:nvPr/>
        </p:nvSpPr>
        <p:spPr bwMode="auto">
          <a:xfrm>
            <a:off x="4589463" y="1062038"/>
            <a:ext cx="311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2" name="Text Box 17"/>
          <p:cNvSpPr txBox="1">
            <a:spLocks noChangeArrowheads="1"/>
          </p:cNvSpPr>
          <p:nvPr/>
        </p:nvSpPr>
        <p:spPr bwMode="auto">
          <a:xfrm>
            <a:off x="3575050" y="1504950"/>
            <a:ext cx="9588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1585913" y="1062039"/>
            <a:ext cx="152241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50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4" name="Text Box 20"/>
          <p:cNvSpPr txBox="1">
            <a:spLocks noChangeArrowheads="1"/>
          </p:cNvSpPr>
          <p:nvPr/>
        </p:nvSpPr>
        <p:spPr bwMode="auto">
          <a:xfrm>
            <a:off x="4437063" y="20383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5" name="Line 22"/>
          <p:cNvSpPr>
            <a:spLocks noChangeShapeType="1"/>
          </p:cNvSpPr>
          <p:nvPr/>
        </p:nvSpPr>
        <p:spPr bwMode="auto">
          <a:xfrm flipV="1">
            <a:off x="5419725" y="31813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4513263" y="25717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7" name="Text Box 24"/>
          <p:cNvSpPr txBox="1">
            <a:spLocks noChangeArrowheads="1"/>
          </p:cNvSpPr>
          <p:nvPr/>
        </p:nvSpPr>
        <p:spPr bwMode="auto">
          <a:xfrm>
            <a:off x="4589463" y="2571750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08" name="Line 25"/>
          <p:cNvSpPr>
            <a:spLocks noChangeShapeType="1"/>
          </p:cNvSpPr>
          <p:nvPr/>
        </p:nvSpPr>
        <p:spPr bwMode="auto">
          <a:xfrm>
            <a:off x="51990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9" name="Line 26"/>
          <p:cNvSpPr>
            <a:spLocks noChangeShapeType="1"/>
          </p:cNvSpPr>
          <p:nvPr/>
        </p:nvSpPr>
        <p:spPr bwMode="auto">
          <a:xfrm>
            <a:off x="58848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0" name="Line 27"/>
          <p:cNvSpPr>
            <a:spLocks noChangeShapeType="1"/>
          </p:cNvSpPr>
          <p:nvPr/>
        </p:nvSpPr>
        <p:spPr bwMode="auto">
          <a:xfrm>
            <a:off x="65706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1" name="Line 28"/>
          <p:cNvSpPr>
            <a:spLocks noChangeShapeType="1"/>
          </p:cNvSpPr>
          <p:nvPr/>
        </p:nvSpPr>
        <p:spPr bwMode="auto">
          <a:xfrm>
            <a:off x="72564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2" name="Text Box 30"/>
          <p:cNvSpPr txBox="1">
            <a:spLocks noChangeArrowheads="1"/>
          </p:cNvSpPr>
          <p:nvPr/>
        </p:nvSpPr>
        <p:spPr bwMode="auto">
          <a:xfrm>
            <a:off x="5046663" y="31051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3" name="Line 31"/>
          <p:cNvSpPr>
            <a:spLocks noChangeShapeType="1"/>
          </p:cNvSpPr>
          <p:nvPr/>
        </p:nvSpPr>
        <p:spPr bwMode="auto">
          <a:xfrm flipV="1">
            <a:off x="6113463" y="42481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4" name="Rectangle 32"/>
          <p:cNvSpPr>
            <a:spLocks noChangeArrowheads="1"/>
          </p:cNvSpPr>
          <p:nvPr/>
        </p:nvSpPr>
        <p:spPr bwMode="auto">
          <a:xfrm>
            <a:off x="4513263" y="36385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5" name="Text Box 33"/>
          <p:cNvSpPr txBox="1">
            <a:spLocks noChangeArrowheads="1"/>
          </p:cNvSpPr>
          <p:nvPr/>
        </p:nvSpPr>
        <p:spPr bwMode="auto">
          <a:xfrm>
            <a:off x="4589464" y="36385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16" name="Line 34"/>
          <p:cNvSpPr>
            <a:spLocks noChangeShapeType="1"/>
          </p:cNvSpPr>
          <p:nvPr/>
        </p:nvSpPr>
        <p:spPr bwMode="auto">
          <a:xfrm>
            <a:off x="51990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35"/>
          <p:cNvSpPr>
            <a:spLocks noChangeShapeType="1"/>
          </p:cNvSpPr>
          <p:nvPr/>
        </p:nvSpPr>
        <p:spPr bwMode="auto">
          <a:xfrm>
            <a:off x="58848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36"/>
          <p:cNvSpPr>
            <a:spLocks noChangeShapeType="1"/>
          </p:cNvSpPr>
          <p:nvPr/>
        </p:nvSpPr>
        <p:spPr bwMode="auto">
          <a:xfrm>
            <a:off x="65706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Line 37"/>
          <p:cNvSpPr>
            <a:spLocks noChangeShapeType="1"/>
          </p:cNvSpPr>
          <p:nvPr/>
        </p:nvSpPr>
        <p:spPr bwMode="auto">
          <a:xfrm>
            <a:off x="72564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0" name="Text Box 39"/>
          <p:cNvSpPr txBox="1">
            <a:spLocks noChangeArrowheads="1"/>
          </p:cNvSpPr>
          <p:nvPr/>
        </p:nvSpPr>
        <p:spPr bwMode="auto">
          <a:xfrm>
            <a:off x="5740401" y="41719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1" name="Line 40"/>
          <p:cNvSpPr>
            <a:spLocks noChangeShapeType="1"/>
          </p:cNvSpPr>
          <p:nvPr/>
        </p:nvSpPr>
        <p:spPr bwMode="auto">
          <a:xfrm flipV="1">
            <a:off x="6875463" y="53149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Rectangle 41"/>
          <p:cNvSpPr>
            <a:spLocks noChangeArrowheads="1"/>
          </p:cNvSpPr>
          <p:nvPr/>
        </p:nvSpPr>
        <p:spPr bwMode="auto">
          <a:xfrm>
            <a:off x="4522789" y="47053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3" name="Text Box 42"/>
          <p:cNvSpPr txBox="1">
            <a:spLocks noChangeArrowheads="1"/>
          </p:cNvSpPr>
          <p:nvPr/>
        </p:nvSpPr>
        <p:spPr bwMode="auto">
          <a:xfrm>
            <a:off x="4598989" y="47053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>
            <a:off x="52085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44"/>
          <p:cNvSpPr>
            <a:spLocks noChangeShapeType="1"/>
          </p:cNvSpPr>
          <p:nvPr/>
        </p:nvSpPr>
        <p:spPr bwMode="auto">
          <a:xfrm>
            <a:off x="58943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Line 45"/>
          <p:cNvSpPr>
            <a:spLocks noChangeShapeType="1"/>
          </p:cNvSpPr>
          <p:nvPr/>
        </p:nvSpPr>
        <p:spPr bwMode="auto">
          <a:xfrm>
            <a:off x="65801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7" name="Line 46"/>
          <p:cNvSpPr>
            <a:spLocks noChangeShapeType="1"/>
          </p:cNvSpPr>
          <p:nvPr/>
        </p:nvSpPr>
        <p:spPr bwMode="auto">
          <a:xfrm>
            <a:off x="72659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8" name="Text Box 48"/>
          <p:cNvSpPr txBox="1">
            <a:spLocks noChangeArrowheads="1"/>
          </p:cNvSpPr>
          <p:nvPr/>
        </p:nvSpPr>
        <p:spPr bwMode="auto">
          <a:xfrm>
            <a:off x="6494463" y="52387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9" name="Line 59"/>
          <p:cNvSpPr>
            <a:spLocks noChangeShapeType="1"/>
          </p:cNvSpPr>
          <p:nvPr/>
        </p:nvSpPr>
        <p:spPr bwMode="auto">
          <a:xfrm flipV="1">
            <a:off x="7561263" y="63817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0" name="Rectangle 60"/>
          <p:cNvSpPr>
            <a:spLocks noChangeArrowheads="1"/>
          </p:cNvSpPr>
          <p:nvPr/>
        </p:nvSpPr>
        <p:spPr bwMode="auto">
          <a:xfrm>
            <a:off x="4522789" y="57721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1" name="Text Box 61"/>
          <p:cNvSpPr txBox="1">
            <a:spLocks noChangeArrowheads="1"/>
          </p:cNvSpPr>
          <p:nvPr/>
        </p:nvSpPr>
        <p:spPr bwMode="auto">
          <a:xfrm>
            <a:off x="4598989" y="57721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32" name="Line 62"/>
          <p:cNvSpPr>
            <a:spLocks noChangeShapeType="1"/>
          </p:cNvSpPr>
          <p:nvPr/>
        </p:nvSpPr>
        <p:spPr bwMode="auto">
          <a:xfrm>
            <a:off x="52085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3" name="Line 63"/>
          <p:cNvSpPr>
            <a:spLocks noChangeShapeType="1"/>
          </p:cNvSpPr>
          <p:nvPr/>
        </p:nvSpPr>
        <p:spPr bwMode="auto">
          <a:xfrm>
            <a:off x="58943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4" name="Line 64"/>
          <p:cNvSpPr>
            <a:spLocks noChangeShapeType="1"/>
          </p:cNvSpPr>
          <p:nvPr/>
        </p:nvSpPr>
        <p:spPr bwMode="auto">
          <a:xfrm>
            <a:off x="72659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5" name="Line 65"/>
          <p:cNvSpPr>
            <a:spLocks noChangeShapeType="1"/>
          </p:cNvSpPr>
          <p:nvPr/>
        </p:nvSpPr>
        <p:spPr bwMode="auto">
          <a:xfrm flipH="1">
            <a:off x="6646863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6" name="Text Box 66"/>
          <p:cNvSpPr txBox="1">
            <a:spLocks noChangeArrowheads="1"/>
          </p:cNvSpPr>
          <p:nvPr/>
        </p:nvSpPr>
        <p:spPr bwMode="auto">
          <a:xfrm>
            <a:off x="7188201" y="63055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7" name="AutoShape 68"/>
          <p:cNvSpPr>
            <a:spLocks noChangeArrowheads="1"/>
          </p:cNvSpPr>
          <p:nvPr/>
        </p:nvSpPr>
        <p:spPr bwMode="auto">
          <a:xfrm>
            <a:off x="4970463" y="21907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8" name="AutoShape 69"/>
          <p:cNvSpPr>
            <a:spLocks noChangeArrowheads="1"/>
          </p:cNvSpPr>
          <p:nvPr/>
        </p:nvSpPr>
        <p:spPr bwMode="auto">
          <a:xfrm>
            <a:off x="5580063" y="32575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9" name="AutoShape 70"/>
          <p:cNvSpPr>
            <a:spLocks noChangeArrowheads="1"/>
          </p:cNvSpPr>
          <p:nvPr/>
        </p:nvSpPr>
        <p:spPr bwMode="auto">
          <a:xfrm>
            <a:off x="6265863" y="43243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0" name="AutoShape 71"/>
          <p:cNvSpPr>
            <a:spLocks noChangeArrowheads="1"/>
          </p:cNvSpPr>
          <p:nvPr/>
        </p:nvSpPr>
        <p:spPr bwMode="auto">
          <a:xfrm>
            <a:off x="7027863" y="53911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1" name="AutoShape 72"/>
          <p:cNvSpPr>
            <a:spLocks noChangeArrowheads="1"/>
          </p:cNvSpPr>
          <p:nvPr/>
        </p:nvSpPr>
        <p:spPr bwMode="auto">
          <a:xfrm>
            <a:off x="7713663" y="64579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729" name="Text Box 73"/>
          <p:cNvSpPr txBox="1">
            <a:spLocks noChangeArrowheads="1"/>
          </p:cNvSpPr>
          <p:nvPr/>
        </p:nvSpPr>
        <p:spPr bwMode="auto">
          <a:xfrm>
            <a:off x="8399463" y="6183314"/>
            <a:ext cx="1822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1343472" y="1020764"/>
            <a:ext cx="9865096" cy="556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搜索成功的平均比较次数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ACN(Average Comparing Number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                                     </a:t>
            </a:r>
            <a:r>
              <a:rPr lang="en-US" altLang="zh-CN" sz="28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是搜索第</a:t>
            </a:r>
            <a:r>
              <a:rPr lang="zh-CN" altLang="en-US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3000" i="1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项的概率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			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是找到时的比较次数</a:t>
            </a:r>
            <a:endParaRPr lang="en-US" altLang="zh-CN" sz="30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30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en-US" altLang="zh-CN" sz="3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若搜索概率相等，则</a:t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/>
            </a:r>
            <a:b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endParaRPr lang="en-US" altLang="zh-CN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搜索不成功    数据比较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次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494553"/>
              </p:ext>
            </p:extLst>
          </p:nvPr>
        </p:nvGraphicFramePr>
        <p:xfrm>
          <a:off x="2351584" y="1949202"/>
          <a:ext cx="34131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5" name="公式" r:id="rId3" imgW="1054100" imgH="431800" progId="Equation.3">
                  <p:embed/>
                </p:oleObj>
              </mc:Choice>
              <mc:Fallback>
                <p:oleObj name="公式" r:id="rId3" imgW="1054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1949202"/>
                        <a:ext cx="34131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543175" y="3878263"/>
          <a:ext cx="705008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6" name="公式" r:id="rId5" imgW="2463800" imgH="838200" progId="Equation.3">
                  <p:embed/>
                </p:oleObj>
              </mc:Choice>
              <mc:Fallback>
                <p:oleObj name="公式" r:id="rId5" imgW="24638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3878263"/>
                        <a:ext cx="7050088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顺序表搜索的性能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40"/>
          <p:cNvGrpSpPr>
            <a:grpSpLocks/>
          </p:cNvGrpSpPr>
          <p:nvPr/>
        </p:nvGrpSpPr>
        <p:grpSpPr bwMode="auto">
          <a:xfrm>
            <a:off x="2409826" y="1124744"/>
            <a:ext cx="7102475" cy="3521075"/>
            <a:chOff x="566" y="326"/>
            <a:chExt cx="4474" cy="2218"/>
          </a:xfrm>
        </p:grpSpPr>
        <p:sp>
          <p:nvSpPr>
            <p:cNvPr id="3585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1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4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5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25   34   57  16   48  09   63      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5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6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6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7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28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28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86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25   34   57  50   16   48  09  63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7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7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8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8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8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5844" name="文本框 1"/>
          <p:cNvSpPr txBox="1">
            <a:spLocks noChangeArrowheads="1"/>
          </p:cNvSpPr>
          <p:nvPr/>
        </p:nvSpPr>
        <p:spPr bwMode="auto">
          <a:xfrm>
            <a:off x="2409826" y="5095082"/>
            <a:ext cx="8222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在顺序表中把新表项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插入到第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个表项之后，实际上是插入到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之后，需要把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批量元素后移。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顺序表中表项的插入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  <a:effectLst/>
              </a:rPr>
              <a:t>可插入位置：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77976" y="4722341"/>
            <a:ext cx="1133475" cy="627063"/>
            <a:chOff x="195" y="2160"/>
            <a:chExt cx="714" cy="395"/>
          </a:xfrm>
        </p:grpSpPr>
        <p:sp>
          <p:nvSpPr>
            <p:cNvPr id="36903" name="Text Box 7"/>
            <p:cNvSpPr txBox="1">
              <a:spLocks noChangeArrowheads="1"/>
            </p:cNvSpPr>
            <p:nvPr/>
          </p:nvSpPr>
          <p:spPr bwMode="auto">
            <a:xfrm>
              <a:off x="195" y="2160"/>
              <a:ext cx="624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last</a:t>
              </a:r>
              <a:r>
                <a:rPr kumimoji="0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904" name="Line 8"/>
            <p:cNvSpPr>
              <a:spLocks noChangeShapeType="1"/>
            </p:cNvSpPr>
            <p:nvPr/>
          </p:nvSpPr>
          <p:spPr bwMode="auto">
            <a:xfrm>
              <a:off x="666" y="2448"/>
              <a:ext cx="2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43238" y="1360015"/>
            <a:ext cx="1828800" cy="4953000"/>
            <a:chOff x="1392" y="336"/>
            <a:chExt cx="1152" cy="3120"/>
          </a:xfrm>
        </p:grpSpPr>
        <p:sp>
          <p:nvSpPr>
            <p:cNvPr id="36886" name="Text Box 10"/>
            <p:cNvSpPr txBox="1">
              <a:spLocks noChangeArrowheads="1"/>
            </p:cNvSpPr>
            <p:nvPr/>
          </p:nvSpPr>
          <p:spPr bwMode="auto">
            <a:xfrm>
              <a:off x="1728" y="2122"/>
              <a:ext cx="67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n-1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7" name="Text Box 11"/>
            <p:cNvSpPr txBox="1">
              <a:spLocks noChangeArrowheads="1"/>
            </p:cNvSpPr>
            <p:nvPr/>
          </p:nvSpPr>
          <p:spPr bwMode="auto">
            <a:xfrm>
              <a:off x="1798" y="1824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12"/>
            <p:cNvSpPr txBox="1">
              <a:spLocks noChangeArrowheads="1"/>
            </p:cNvSpPr>
            <p:nvPr/>
          </p:nvSpPr>
          <p:spPr bwMode="auto">
            <a:xfrm>
              <a:off x="1750" y="1488"/>
              <a:ext cx="45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9" name="Text Box 13"/>
            <p:cNvSpPr txBox="1">
              <a:spLocks noChangeArrowheads="1"/>
            </p:cNvSpPr>
            <p:nvPr/>
          </p:nvSpPr>
          <p:spPr bwMode="auto">
            <a:xfrm>
              <a:off x="1824" y="336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  <p:sp>
          <p:nvSpPr>
            <p:cNvPr id="36890" name="Text Box 14"/>
            <p:cNvSpPr txBox="1">
              <a:spLocks noChangeArrowheads="1"/>
            </p:cNvSpPr>
            <p:nvPr/>
          </p:nvSpPr>
          <p:spPr bwMode="auto">
            <a:xfrm>
              <a:off x="1792" y="961"/>
              <a:ext cx="368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</a:p>
          </p:txBody>
        </p:sp>
        <p:sp>
          <p:nvSpPr>
            <p:cNvPr id="36891" name="Text Box 15"/>
            <p:cNvSpPr txBox="1">
              <a:spLocks noChangeArrowheads="1"/>
            </p:cNvSpPr>
            <p:nvPr/>
          </p:nvSpPr>
          <p:spPr bwMode="auto">
            <a:xfrm>
              <a:off x="1702" y="1152"/>
              <a:ext cx="602" cy="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2" name="Rectangle 16"/>
            <p:cNvSpPr>
              <a:spLocks noChangeArrowheads="1"/>
            </p:cNvSpPr>
            <p:nvPr/>
          </p:nvSpPr>
          <p:spPr bwMode="auto">
            <a:xfrm>
              <a:off x="1395" y="353"/>
              <a:ext cx="1124" cy="31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3" name="Line 17"/>
            <p:cNvSpPr>
              <a:spLocks noChangeShapeType="1"/>
            </p:cNvSpPr>
            <p:nvPr/>
          </p:nvSpPr>
          <p:spPr bwMode="auto">
            <a:xfrm>
              <a:off x="1395" y="67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8"/>
            <p:cNvSpPr>
              <a:spLocks noChangeShapeType="1"/>
            </p:cNvSpPr>
            <p:nvPr/>
          </p:nvSpPr>
          <p:spPr bwMode="auto">
            <a:xfrm>
              <a:off x="1395" y="96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9"/>
            <p:cNvSpPr>
              <a:spLocks noChangeShapeType="1"/>
            </p:cNvSpPr>
            <p:nvPr/>
          </p:nvSpPr>
          <p:spPr bwMode="auto">
            <a:xfrm>
              <a:off x="1395" y="129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20"/>
            <p:cNvSpPr>
              <a:spLocks noChangeShapeType="1"/>
            </p:cNvSpPr>
            <p:nvPr/>
          </p:nvSpPr>
          <p:spPr bwMode="auto">
            <a:xfrm>
              <a:off x="1395" y="163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Line 21"/>
            <p:cNvSpPr>
              <a:spLocks noChangeShapeType="1"/>
            </p:cNvSpPr>
            <p:nvPr/>
          </p:nvSpPr>
          <p:spPr bwMode="auto">
            <a:xfrm>
              <a:off x="1395" y="259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Line 22"/>
            <p:cNvSpPr>
              <a:spLocks noChangeShapeType="1"/>
            </p:cNvSpPr>
            <p:nvPr/>
          </p:nvSpPr>
          <p:spPr bwMode="auto">
            <a:xfrm>
              <a:off x="1395" y="288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Line 23"/>
            <p:cNvSpPr>
              <a:spLocks noChangeShapeType="1"/>
            </p:cNvSpPr>
            <p:nvPr/>
          </p:nvSpPr>
          <p:spPr bwMode="auto">
            <a:xfrm>
              <a:off x="1392" y="225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0" name="Line 24"/>
            <p:cNvSpPr>
              <a:spLocks noChangeShapeType="1"/>
            </p:cNvSpPr>
            <p:nvPr/>
          </p:nvSpPr>
          <p:spPr bwMode="auto">
            <a:xfrm>
              <a:off x="1392" y="19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1" name="Line 25"/>
            <p:cNvSpPr>
              <a:spLocks noChangeShapeType="1"/>
            </p:cNvSpPr>
            <p:nvPr/>
          </p:nvSpPr>
          <p:spPr bwMode="auto">
            <a:xfrm>
              <a:off x="1392" y="31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Text Box 26"/>
            <p:cNvSpPr txBox="1">
              <a:spLocks noChangeArrowheads="1"/>
            </p:cNvSpPr>
            <p:nvPr/>
          </p:nvSpPr>
          <p:spPr bwMode="auto">
            <a:xfrm>
              <a:off x="1824" y="624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519238" y="1488603"/>
            <a:ext cx="2057401" cy="4824412"/>
            <a:chOff x="432" y="417"/>
            <a:chExt cx="1296" cy="3039"/>
          </a:xfrm>
        </p:grpSpPr>
        <p:sp>
          <p:nvSpPr>
            <p:cNvPr id="36875" name="Text Box 28"/>
            <p:cNvSpPr txBox="1">
              <a:spLocks noChangeArrowheads="1"/>
            </p:cNvSpPr>
            <p:nvPr/>
          </p:nvSpPr>
          <p:spPr bwMode="auto">
            <a:xfrm>
              <a:off x="1047" y="1097"/>
              <a:ext cx="480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i-1</a:t>
              </a:r>
            </a:p>
          </p:txBody>
        </p:sp>
        <p:sp>
          <p:nvSpPr>
            <p:cNvPr id="36876" name="Text Box 29"/>
            <p:cNvSpPr txBox="1">
              <a:spLocks noChangeArrowheads="1"/>
            </p:cNvSpPr>
            <p:nvPr/>
          </p:nvSpPr>
          <p:spPr bwMode="auto">
            <a:xfrm>
              <a:off x="432" y="3170"/>
              <a:ext cx="129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MaxSize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7" name="Text Box 30"/>
            <p:cNvSpPr txBox="1">
              <a:spLocks noChangeArrowheads="1"/>
            </p:cNvSpPr>
            <p:nvPr/>
          </p:nvSpPr>
          <p:spPr bwMode="auto">
            <a:xfrm>
              <a:off x="1133" y="417"/>
              <a:ext cx="458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36878" name="Text Box 31"/>
            <p:cNvSpPr txBox="1">
              <a:spLocks noChangeArrowheads="1"/>
            </p:cNvSpPr>
            <p:nvPr/>
          </p:nvSpPr>
          <p:spPr bwMode="auto">
            <a:xfrm>
              <a:off x="1138" y="689"/>
              <a:ext cx="38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9" name="Text Box 32"/>
            <p:cNvSpPr txBox="1">
              <a:spLocks noChangeArrowheads="1"/>
            </p:cNvSpPr>
            <p:nvPr/>
          </p:nvSpPr>
          <p:spPr bwMode="auto">
            <a:xfrm>
              <a:off x="1077" y="2685"/>
              <a:ext cx="288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0" name="Text Box 33"/>
            <p:cNvSpPr txBox="1">
              <a:spLocks noChangeArrowheads="1"/>
            </p:cNvSpPr>
            <p:nvPr/>
          </p:nvSpPr>
          <p:spPr bwMode="auto">
            <a:xfrm>
              <a:off x="1088" y="1758"/>
              <a:ext cx="36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1" name="Text Box 34"/>
            <p:cNvSpPr txBox="1">
              <a:spLocks noChangeArrowheads="1"/>
            </p:cNvSpPr>
            <p:nvPr/>
          </p:nvSpPr>
          <p:spPr bwMode="auto">
            <a:xfrm>
              <a:off x="720" y="2074"/>
              <a:ext cx="610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2" name="Text Box 35"/>
            <p:cNvSpPr txBox="1">
              <a:spLocks noChangeArrowheads="1"/>
            </p:cNvSpPr>
            <p:nvPr/>
          </p:nvSpPr>
          <p:spPr bwMode="auto">
            <a:xfrm>
              <a:off x="978" y="2050"/>
              <a:ext cx="61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n-1</a:t>
              </a:r>
            </a:p>
          </p:txBody>
        </p:sp>
        <p:sp>
          <p:nvSpPr>
            <p:cNvPr id="36883" name="Text Box 36"/>
            <p:cNvSpPr txBox="1">
              <a:spLocks noChangeArrowheads="1"/>
            </p:cNvSpPr>
            <p:nvPr/>
          </p:nvSpPr>
          <p:spPr bwMode="auto">
            <a:xfrm>
              <a:off x="1096" y="837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7"/>
            <p:cNvSpPr txBox="1">
              <a:spLocks noChangeArrowheads="1"/>
            </p:cNvSpPr>
            <p:nvPr/>
          </p:nvSpPr>
          <p:spPr bwMode="auto">
            <a:xfrm>
              <a:off x="1183" y="1415"/>
              <a:ext cx="325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6885" name="Text Box 38"/>
            <p:cNvSpPr txBox="1">
              <a:spLocks noChangeArrowheads="1"/>
            </p:cNvSpPr>
            <p:nvPr/>
          </p:nvSpPr>
          <p:spPr bwMode="auto">
            <a:xfrm>
              <a:off x="1071" y="2367"/>
              <a:ext cx="38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</a:t>
              </a:r>
            </a:p>
          </p:txBody>
        </p:sp>
      </p:grpSp>
      <p:sp>
        <p:nvSpPr>
          <p:cNvPr id="36870" name="Text Box 39"/>
          <p:cNvSpPr txBox="1">
            <a:spLocks noChangeArrowheads="1"/>
          </p:cNvSpPr>
          <p:nvPr/>
        </p:nvSpPr>
        <p:spPr bwMode="auto">
          <a:xfrm>
            <a:off x="2771776" y="56646"/>
            <a:ext cx="3505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0≤i ≤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last+1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195638" y="4865215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872039" y="3360266"/>
            <a:ext cx="58134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所以，插入操作：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）若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i&lt;0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i&gt;n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，则非法，返回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）表满时（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last&gt;=maxSize-1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）不能插入。</a:t>
            </a:r>
          </a:p>
        </p:txBody>
      </p:sp>
      <p:sp>
        <p:nvSpPr>
          <p:cNvPr id="36873" name="矩形 38"/>
          <p:cNvSpPr>
            <a:spLocks noChangeArrowheads="1"/>
          </p:cNvSpPr>
          <p:nvPr/>
        </p:nvSpPr>
        <p:spPr bwMode="auto">
          <a:xfrm>
            <a:off x="4956176" y="1736254"/>
            <a:ext cx="57245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=0，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表中元素全部后移（特别慢）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=last+1，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无需移动（特别快）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8" name="矩形 40"/>
          <p:cNvSpPr>
            <a:spLocks noChangeArrowheads="1"/>
          </p:cNvSpPr>
          <p:nvPr/>
        </p:nvSpPr>
        <p:spPr bwMode="auto">
          <a:xfrm>
            <a:off x="724601" y="884778"/>
            <a:ext cx="1996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0295 0.04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8" grpId="0"/>
      <p:bldP spid="276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表项的插入算法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47701" y="1052736"/>
            <a:ext cx="10515600" cy="519318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&lt;T&gt;::Insert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将新元素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插入到表中第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(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0≤i≤</a:t>
            </a:r>
            <a:r>
              <a:rPr lang="en-US" altLang="zh-CN" sz="2400" dirty="0" err="1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last+1</a:t>
            </a:r>
            <a:r>
              <a:rPr lang="en-US" altLang="zh-CN" sz="2400" dirty="0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(last == maxSize-1) return false;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表满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 0 ||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&gt; last+1) return false;	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参数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不合理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for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j = last; j &gt;=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; j</a:t>
            </a:r>
            <a:r>
              <a:rPr lang="en-US" altLang="zh-CN" sz="2800" dirty="0">
                <a:latin typeface="Courier New" panose="02070309020205020404" pitchFamily="49" charset="0"/>
                <a:ea typeface="隶书" panose="02010509060101010101" pitchFamily="49" charset="-122"/>
              </a:rPr>
              <a:t>--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)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依次后移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data[j+1] = data[j];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 x;	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 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表项在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处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last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++;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true;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  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3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4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816726" y="1"/>
            <a:ext cx="5183930" cy="1772816"/>
          </a:xfrm>
          <a:prstGeom prst="wedgeRectCallout">
            <a:avLst>
              <a:gd name="adj1" fmla="val -37517"/>
              <a:gd name="adj2" fmla="val 658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1</a:t>
            </a:r>
            <a:r>
              <a:rPr lang="zh-CN" altLang="en-US" sz="1800" dirty="0"/>
              <a:t>：顺序表已满时也能进行</a:t>
            </a:r>
            <a:r>
              <a:rPr lang="zh-CN" altLang="en-US" sz="1800" dirty="0" smtClean="0"/>
              <a:t>插入（改造现有</a:t>
            </a:r>
            <a:r>
              <a:rPr lang="en-US" altLang="zh-CN" sz="1800" dirty="0" smtClean="0"/>
              <a:t>Insert</a:t>
            </a:r>
            <a:r>
              <a:rPr lang="zh-CN" altLang="en-US" sz="1800" dirty="0" smtClean="0"/>
              <a:t>函数，不要重新写一个新的函数）</a:t>
            </a:r>
            <a:endParaRPr lang="en-US" altLang="zh-CN" sz="1800" dirty="0"/>
          </a:p>
          <a:p>
            <a:pPr>
              <a:defRPr/>
            </a:pPr>
            <a:endParaRPr lang="en-US" altLang="zh-CN" sz="1800" dirty="0"/>
          </a:p>
          <a:p>
            <a:pPr>
              <a:defRPr/>
            </a:pPr>
            <a:r>
              <a:rPr lang="en-US" altLang="zh-CN" sz="1800" dirty="0"/>
              <a:t>Tips</a:t>
            </a:r>
            <a:r>
              <a:rPr lang="zh-CN" altLang="en-US" sz="1800" dirty="0"/>
              <a:t>：重新申请一片更大的存储空间，将原始数组中的数据复制到新申请到的数组中并进行</a:t>
            </a:r>
            <a:r>
              <a:rPr lang="zh-CN" altLang="en-US" sz="1800" dirty="0" smtClean="0"/>
              <a:t>插入，请尽可能复用已有的插入代码（复用</a:t>
            </a:r>
            <a:r>
              <a:rPr lang="en-US" altLang="zh-CN" sz="1800" dirty="0" smtClean="0"/>
              <a:t>for</a:t>
            </a:r>
            <a:r>
              <a:rPr lang="zh-CN" altLang="en-US" sz="1800" dirty="0" smtClean="0"/>
              <a:t>循环）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4" y="93663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插入算法的性能分析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将新表项插入到第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个表项之后时，必须从后面循环，逐个向后移动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个表项后面插入新表项，移动次数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个表项后面（即在第一个表项位置）插入，移动次数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考虑所有插入位置（从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）相等插入概率时，</a:t>
            </a: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graphicFrame>
        <p:nvGraphicFramePr>
          <p:cNvPr id="38915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996994"/>
              </p:ext>
            </p:extLst>
          </p:nvPr>
        </p:nvGraphicFramePr>
        <p:xfrm>
          <a:off x="2783632" y="3489541"/>
          <a:ext cx="4962525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0" name="Equation" r:id="rId3" imgW="2743200" imgH="838200" progId="Equation.DSMT4">
                  <p:embed/>
                </p:oleObj>
              </mc:Choice>
              <mc:Fallback>
                <p:oleObj name="Equation" r:id="rId3" imgW="27432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3489541"/>
                        <a:ext cx="4962525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177089" y="5229200"/>
            <a:ext cx="49675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插入算法的</a:t>
            </a: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时间复杂</a:t>
            </a: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度：</a:t>
            </a:r>
            <a:r>
              <a:rPr lang="en-US" altLang="zh-CN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2279651" y="1196976"/>
            <a:ext cx="7777163" cy="3681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1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{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y=y+1;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for(j=0;j&lt;=2*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x++;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	}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1992313" y="5013325"/>
            <a:ext cx="7848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x++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(n-1)(2n+1)=2n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-n-1</a:t>
            </a:r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2713038" y="5661025"/>
            <a:ext cx="7270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/>
      <p:bldP spid="2140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276600" y="15718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286126" y="16020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25   34   57  50  16    48   09  63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886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495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63246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934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7543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8153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3384551" y="10527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2422525" y="15718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57150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8" name="Line 16"/>
          <p:cNvSpPr>
            <a:spLocks noChangeShapeType="1"/>
          </p:cNvSpPr>
          <p:nvPr/>
        </p:nvSpPr>
        <p:spPr bwMode="auto">
          <a:xfrm>
            <a:off x="5105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5715000" y="1571848"/>
            <a:ext cx="609600" cy="609600"/>
          </a:xfrm>
          <a:prstGeom prst="rect">
            <a:avLst/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zh-CN" sz="2800">
              <a:solidFill>
                <a:srgbClr val="33339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5715001" y="1602012"/>
            <a:ext cx="54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 flipV="1">
            <a:off x="6019800" y="225764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2" name="Text Box 20"/>
          <p:cNvSpPr txBox="1">
            <a:spLocks noChangeArrowheads="1"/>
          </p:cNvSpPr>
          <p:nvPr/>
        </p:nvSpPr>
        <p:spPr bwMode="auto">
          <a:xfrm>
            <a:off x="4648200" y="2257649"/>
            <a:ext cx="1174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3292475" y="32482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4" name="Text Box 22"/>
          <p:cNvSpPr txBox="1">
            <a:spLocks noChangeArrowheads="1"/>
          </p:cNvSpPr>
          <p:nvPr/>
        </p:nvSpPr>
        <p:spPr bwMode="auto">
          <a:xfrm>
            <a:off x="3302001" y="32784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25   34   57  50   48   09  63          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75" name="Line 23"/>
          <p:cNvSpPr>
            <a:spLocks noChangeShapeType="1"/>
          </p:cNvSpPr>
          <p:nvPr/>
        </p:nvSpPr>
        <p:spPr bwMode="auto">
          <a:xfrm>
            <a:off x="3902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6" name="Line 24"/>
          <p:cNvSpPr>
            <a:spLocks noChangeShapeType="1"/>
          </p:cNvSpPr>
          <p:nvPr/>
        </p:nvSpPr>
        <p:spPr bwMode="auto">
          <a:xfrm>
            <a:off x="4511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7" name="Line 25"/>
          <p:cNvSpPr>
            <a:spLocks noChangeShapeType="1"/>
          </p:cNvSpPr>
          <p:nvPr/>
        </p:nvSpPr>
        <p:spPr bwMode="auto">
          <a:xfrm>
            <a:off x="6950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8" name="Line 26"/>
          <p:cNvSpPr>
            <a:spLocks noChangeShapeType="1"/>
          </p:cNvSpPr>
          <p:nvPr/>
        </p:nvSpPr>
        <p:spPr bwMode="auto">
          <a:xfrm>
            <a:off x="7559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9" name="Line 27"/>
          <p:cNvSpPr>
            <a:spLocks noChangeShapeType="1"/>
          </p:cNvSpPr>
          <p:nvPr/>
        </p:nvSpPr>
        <p:spPr bwMode="auto">
          <a:xfrm>
            <a:off x="8169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3400426" y="27291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1" name="Text Box 29"/>
          <p:cNvSpPr txBox="1">
            <a:spLocks noChangeArrowheads="1"/>
          </p:cNvSpPr>
          <p:nvPr/>
        </p:nvSpPr>
        <p:spPr bwMode="auto">
          <a:xfrm>
            <a:off x="2438400" y="32482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82" name="Line 30"/>
          <p:cNvSpPr>
            <a:spLocks noChangeShapeType="1"/>
          </p:cNvSpPr>
          <p:nvPr/>
        </p:nvSpPr>
        <p:spPr bwMode="auto">
          <a:xfrm>
            <a:off x="5121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3" name="Line 31"/>
          <p:cNvSpPr>
            <a:spLocks noChangeShapeType="1"/>
          </p:cNvSpPr>
          <p:nvPr/>
        </p:nvSpPr>
        <p:spPr bwMode="auto">
          <a:xfrm>
            <a:off x="57150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4" name="Line 32"/>
          <p:cNvSpPr>
            <a:spLocks noChangeShapeType="1"/>
          </p:cNvSpPr>
          <p:nvPr/>
        </p:nvSpPr>
        <p:spPr bwMode="auto">
          <a:xfrm>
            <a:off x="64008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 flipH="1">
            <a:off x="60960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 flipH="1">
            <a:off x="67056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7" name="Line 35"/>
          <p:cNvSpPr>
            <a:spLocks noChangeShapeType="1"/>
          </p:cNvSpPr>
          <p:nvPr/>
        </p:nvSpPr>
        <p:spPr bwMode="auto">
          <a:xfrm flipH="1">
            <a:off x="73152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975" name="文本框 40"/>
          <p:cNvSpPr txBox="1">
            <a:spLocks noChangeArrowheads="1"/>
          </p:cNvSpPr>
          <p:nvPr/>
        </p:nvSpPr>
        <p:spPr bwMode="auto">
          <a:xfrm>
            <a:off x="2464527" y="4149081"/>
            <a:ext cx="845600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在顺序表中删除第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个表项，实际上是删除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元素，需要把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批量元素前移。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可删除位置：</a:t>
            </a:r>
            <a:r>
              <a:rPr lang="en-US" altLang="zh-CN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0≤i ≤last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所以，删除操作：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或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&gt;last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，则 非法，返回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last == 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，表空，不能删除，返回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顺序表中表项的删除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919288" y="1052513"/>
            <a:ext cx="8497192" cy="52006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template &lt;class T&gt;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&lt;T&gt; :: Remove (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T&amp; x ) {</a:t>
            </a:r>
          </a:p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在顺序表中删除第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last+1)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个表项，通过引用型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返回删除的元素值，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PS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表项序号和表项位置差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 last== -1) return false;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表空，不能删除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&lt;1 ||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&gt;last+1) return false;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不合法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x=data[i-1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];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存被删元素的值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data[j-1]=data[j];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依次前移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last-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-;           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最后位置减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true;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删除成功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8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1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217349" y="1944958"/>
            <a:ext cx="8229600" cy="7937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endParaRPr kumimoji="0" lang="zh-CN" altLang="en-US" sz="3600" dirty="0">
              <a:solidFill>
                <a:srgbClr val="333399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816726" y="14289"/>
            <a:ext cx="4823890" cy="968374"/>
          </a:xfrm>
          <a:prstGeom prst="wedgeRectCallout">
            <a:avLst>
              <a:gd name="adj1" fmla="val -39967"/>
              <a:gd name="adj2" fmla="val 88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2</a:t>
            </a:r>
            <a:r>
              <a:rPr lang="zh-CN" altLang="en-US" sz="1800" dirty="0"/>
              <a:t>：顺序表中删除元素值等于</a:t>
            </a:r>
            <a:r>
              <a:rPr lang="en-US" altLang="zh-CN" sz="1800" dirty="0"/>
              <a:t>x</a:t>
            </a:r>
            <a:r>
              <a:rPr lang="zh-CN" altLang="en-US" sz="1800" dirty="0"/>
              <a:t>的所有节点，并分析算法复杂度。注意可能存在多个</a:t>
            </a:r>
            <a:r>
              <a:rPr lang="en-US" altLang="zh-CN" sz="1800" dirty="0"/>
              <a:t>x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8" y="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表项的删除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删除算法的性能分析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删除第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个表项时，必须循环，逐个向前移动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个表项位置，移动次数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n-1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考虑所有删除位置（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从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）相等删除概率时，</a:t>
            </a: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cs typeface="+mn-cs"/>
            </a:endParaRPr>
          </a:p>
        </p:txBody>
      </p:sp>
      <p:graphicFrame>
        <p:nvGraphicFramePr>
          <p:cNvPr id="4301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67170"/>
              </p:ext>
            </p:extLst>
          </p:nvPr>
        </p:nvGraphicFramePr>
        <p:xfrm>
          <a:off x="2842422" y="3580370"/>
          <a:ext cx="4779962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Equation" r:id="rId3" imgW="2641600" imgH="838200" progId="Equation.DSMT4">
                  <p:embed/>
                </p:oleObj>
              </mc:Choice>
              <mc:Fallback>
                <p:oleObj name="Equation" r:id="rId3" imgW="26416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422" y="3580370"/>
                        <a:ext cx="4779962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816080" y="4797152"/>
            <a:ext cx="50405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删除算法时间</a:t>
            </a: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复杂</a:t>
            </a: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度：</a:t>
            </a:r>
            <a:r>
              <a:rPr lang="en-US" altLang="zh-CN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487488" y="1268760"/>
            <a:ext cx="9419281" cy="4493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Union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LB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合并顺序表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，结果存于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，重复元素只留一个</a:t>
            </a:r>
            <a:endParaRPr lang="en-US" altLang="zh-CN" sz="2600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m=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k, 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for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&lt;=m;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LB.getData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LA.Search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</a:t>
            </a:r>
            <a:r>
              <a:rPr lang="en-US" altLang="zh-CN" sz="2600" i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0)	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中未找到插入它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LA.Insert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(n, x);  n++; }	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插入到第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个表项之后</a:t>
            </a:r>
            <a:endParaRPr lang="en-US" altLang="zh-CN" sz="2600" dirty="0">
              <a:solidFill>
                <a:schemeClr val="tx2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</a:t>
            </a:r>
            <a:r>
              <a:rPr lang="zh-CN" altLang="en-US" dirty="0" smtClean="0"/>
              <a:t>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的“并”</a:t>
            </a:r>
            <a:r>
              <a:rPr lang="zh-CN" altLang="en-US" sz="3600" dirty="0" smtClean="0"/>
              <a:t>运算</a:t>
            </a:r>
            <a:endParaRPr lang="zh-CN" altLang="en-US" dirty="0"/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4899273"/>
            <a:ext cx="3264545" cy="195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8976320" y="2564904"/>
            <a:ext cx="2664296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O(m) or O(m</a:t>
            </a:r>
            <a:r>
              <a:rPr lang="en-US" altLang="zh-CN" sz="2400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 </a:t>
            </a:r>
            <a:r>
              <a:rPr lang="en-AU" altLang="zh-CN" sz="2400" dirty="0" smtClean="0">
                <a:solidFill>
                  <a:srgbClr val="0000CC"/>
                </a:solidFill>
              </a:rPr>
              <a:t>or O(</a:t>
            </a:r>
            <a:r>
              <a:rPr lang="en-AU" altLang="zh-CN" sz="2400" dirty="0" err="1" smtClean="0">
                <a:solidFill>
                  <a:srgbClr val="0000CC"/>
                </a:solidFill>
              </a:rPr>
              <a:t>mn</a:t>
            </a:r>
            <a:r>
              <a:rPr lang="en-AU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08168" y="576229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归并排序的基础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559496" y="1209676"/>
            <a:ext cx="9577064" cy="459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Intersection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LA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LB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求顺序表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共有的元素，结果存于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),m=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=1,k,x;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while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 =n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LA.getData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LB.Search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== 0) 		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LA.Remove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x);  n--; }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中删除它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++;                      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CC0000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的“交”</a:t>
            </a:r>
            <a:r>
              <a:rPr lang="zh-CN" altLang="en-US" sz="3600" dirty="0" smtClean="0"/>
              <a:t>运算</a:t>
            </a:r>
            <a:endParaRPr lang="zh-CN" altLang="en-US" sz="3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顺序表的</a:t>
            </a:r>
            <a:r>
              <a:rPr lang="zh-CN" altLang="en-US" sz="3600" dirty="0" smtClean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sz="3600" dirty="0" smtClean="0">
                <a:solidFill>
                  <a:srgbClr val="FF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zh-CN" sz="3600" dirty="0"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优点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/>
              <a:t>可直接求出存储地址（随机存取结构），</a:t>
            </a:r>
            <a:r>
              <a:rPr lang="zh-CN" altLang="en-US" sz="2000" dirty="0" smtClean="0"/>
              <a:t>结构简单</a:t>
            </a:r>
            <a:r>
              <a:rPr lang="zh-CN" altLang="en-US" sz="2000" dirty="0"/>
              <a:t>，便于随机访问表中的任一元素。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/>
              <a:t>存储密度高。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 存储密度</a:t>
            </a:r>
            <a:r>
              <a:rPr lang="en-US" altLang="zh-CN" sz="2000" dirty="0">
                <a:latin typeface="Book Antiqua" panose="02040602050305030304" pitchFamily="18" charset="0"/>
              </a:rPr>
              <a:t>d</a:t>
            </a:r>
            <a:r>
              <a:rPr lang="zh-CN" altLang="en-US" sz="2000" dirty="0">
                <a:latin typeface="Book Antiqua" panose="02040602050305030304" pitchFamily="18" charset="0"/>
              </a:rPr>
              <a:t>的定</a:t>
            </a:r>
            <a:r>
              <a:rPr lang="zh-CN" altLang="en-US" sz="2000" dirty="0"/>
              <a:t>义为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 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d</a:t>
            </a:r>
            <a:r>
              <a:rPr lang="zh-CN" altLang="en-US" sz="2000" dirty="0"/>
              <a:t>作为一个衡量指标，</a:t>
            </a:r>
            <a:r>
              <a:rPr lang="en-US" altLang="zh-CN" sz="2000" dirty="0"/>
              <a:t>d</a:t>
            </a:r>
            <a:r>
              <a:rPr lang="zh-CN" altLang="en-US" sz="2000" dirty="0"/>
              <a:t>越大，越节省</a:t>
            </a:r>
            <a:r>
              <a:rPr lang="zh-CN" altLang="en-US" sz="2000" dirty="0" smtClean="0"/>
              <a:t>内存空间。在</a:t>
            </a:r>
            <a:r>
              <a:rPr lang="zh-CN" altLang="en-US" sz="2000" dirty="0"/>
              <a:t>顺序存储结构中，所有的存储单元都用来存储数据元素</a:t>
            </a:r>
            <a:r>
              <a:rPr lang="zh-CN" altLang="en-US" sz="2000" dirty="0" smtClean="0"/>
              <a:t>的值</a:t>
            </a:r>
            <a:r>
              <a:rPr lang="zh-CN" altLang="en-US" sz="2000" dirty="0"/>
              <a:t>，</a:t>
            </a:r>
            <a:r>
              <a:rPr lang="en-US" altLang="zh-CN" sz="2000" dirty="0"/>
              <a:t>d=1</a:t>
            </a:r>
            <a:r>
              <a:rPr lang="zh-CN" altLang="en-US" sz="2000" dirty="0"/>
              <a:t>为最大。</a:t>
            </a:r>
          </a:p>
          <a:p>
            <a:pPr>
              <a:lnSpc>
                <a:spcPct val="90000"/>
              </a:lnSpc>
              <a:buNone/>
            </a:pP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缺点：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便于插入和删除。（移动元素次数多，平均约需移动一半元素）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便于扩充表的容量。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>
                <a:latin typeface="楷体_GB2312" pitchFamily="49" charset="-122"/>
              </a:rPr>
              <a:t>(3)</a:t>
            </a:r>
            <a:r>
              <a:rPr lang="zh-CN" altLang="en-US" sz="2000" dirty="0" smtClean="0"/>
              <a:t>不能</a:t>
            </a:r>
            <a:r>
              <a:rPr lang="zh-CN" altLang="en-US" sz="2000" dirty="0"/>
              <a:t>有效地利用内存空间。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u="sng" dirty="0"/>
              <a:t>    表现在两方面：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是在给长度变化较大的线性表预先分配 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空间时，必须按最大空间分配。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二</a:t>
            </a:r>
            <a:r>
              <a:rPr lang="zh-CN" altLang="en-US" sz="2000" dirty="0"/>
              <a:t>是“碎片”问题。</a:t>
            </a:r>
          </a:p>
          <a:p>
            <a:endParaRPr lang="zh-CN" altLang="en-US" sz="2000" dirty="0">
              <a:latin typeface="+mn-ea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087705"/>
              </p:ext>
            </p:extLst>
          </p:nvPr>
        </p:nvGraphicFramePr>
        <p:xfrm>
          <a:off x="1199456" y="3670349"/>
          <a:ext cx="38893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8" name="Equation" r:id="rId4" imgW="1803400" imgH="355600" progId="Equation.DSMT4">
                  <p:embed/>
                </p:oleObj>
              </mc:Choice>
              <mc:Fallback>
                <p:oleObj name="Equation" r:id="rId4" imgW="1803400" imgH="35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3670349"/>
                        <a:ext cx="38893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0"/>
          <p:cNvGrpSpPr>
            <a:grpSpLocks/>
          </p:cNvGrpSpPr>
          <p:nvPr/>
        </p:nvGrpSpPr>
        <p:grpSpPr bwMode="auto">
          <a:xfrm>
            <a:off x="6698368" y="4725144"/>
            <a:ext cx="4726211" cy="1962623"/>
            <a:chOff x="566" y="326"/>
            <a:chExt cx="4474" cy="2239"/>
          </a:xfrm>
        </p:grpSpPr>
        <p:sp>
          <p:nvSpPr>
            <p:cNvPr id="2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75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34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48      09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635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14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14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34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50   16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5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951984" y="980728"/>
            <a:ext cx="0" cy="536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1125538"/>
            <a:ext cx="18002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 smtClean="0"/>
              <a:t>为什么需要链表？</a:t>
            </a:r>
            <a:endParaRPr lang="zh-CN" altLang="en-US" dirty="0"/>
          </a:p>
        </p:txBody>
      </p:sp>
      <p:sp>
        <p:nvSpPr>
          <p:cNvPr id="49156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线性表的顺序存储结构</a:t>
            </a:r>
            <a:r>
              <a:rPr lang="en-US" altLang="zh-CN" sz="2800" dirty="0"/>
              <a:t>---</a:t>
            </a:r>
            <a:r>
              <a:rPr lang="zh-CN" altLang="en-US" sz="2800" dirty="0"/>
              <a:t>顺序表的缺点</a:t>
            </a:r>
          </a:p>
        </p:txBody>
      </p:sp>
      <p:pic>
        <p:nvPicPr>
          <p:cNvPr id="49157" name="Picture 8" descr="http://ts1.mm.bing.net/th?&amp;id=HN.608029337740577098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43138"/>
            <a:ext cx="12366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503613" y="2084388"/>
            <a:ext cx="5472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80808"/>
                </a:solidFill>
                <a:ea typeface="黑体" panose="02010609060101010101" pitchFamily="49" charset="-122"/>
              </a:rPr>
              <a:t>需要预先确定数据元素的最大个数，空间利用不充分；表容量难以扩充；插入和删除时需要移动较多的数据元素。</a:t>
            </a:r>
          </a:p>
        </p:txBody>
      </p:sp>
      <p:sp>
        <p:nvSpPr>
          <p:cNvPr id="7" name="下箭头 6"/>
          <p:cNvSpPr/>
          <p:nvPr/>
        </p:nvSpPr>
        <p:spPr>
          <a:xfrm>
            <a:off x="5591176" y="3716339"/>
            <a:ext cx="720725" cy="115252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32176" y="5229226"/>
            <a:ext cx="547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How to address these issues?</a:t>
            </a:r>
            <a:endParaRPr lang="zh-CN" altLang="en-US" sz="28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20484" name="Picture 4" descr="http://files.jb51.net/file_images/article/201303/wenhao/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429001"/>
            <a:ext cx="2233612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83113" y="5949951"/>
            <a:ext cx="3529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B050"/>
                </a:solidFill>
                <a:ea typeface="黑体" panose="02010609060101010101" pitchFamily="49" charset="-122"/>
              </a:rPr>
              <a:t>We have linked list!</a:t>
            </a:r>
            <a:endParaRPr lang="zh-CN" altLang="en-US" sz="24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单链表</a:t>
            </a:r>
            <a:r>
              <a:rPr lang="en-US" altLang="zh-CN" dirty="0"/>
              <a:t>(Singly Linked List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5000"/>
              </a:spcBef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特点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每个元素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表项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Node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构成。</a:t>
            </a: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一个线性表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,…,a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的单链表结构：</a:t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0"/>
              </a:spcBef>
              <a:buClr>
                <a:srgbClr val="008000"/>
              </a:buClr>
              <a:buSzPct val="50000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结点之间可以连续，可以不连续存储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结点的逻辑顺序与物理顺序可以不一致</a:t>
            </a: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不能像顺序表一样随机访问，而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只能按顺序访问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，即只能从头指针开始“顺藤摸瓜”获取 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Loc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 </a:t>
            </a: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表可扩充</a:t>
            </a:r>
          </a:p>
        </p:txBody>
      </p:sp>
      <p:grpSp>
        <p:nvGrpSpPr>
          <p:cNvPr id="50179" name="Group 31"/>
          <p:cNvGrpSpPr>
            <a:grpSpLocks/>
          </p:cNvGrpSpPr>
          <p:nvPr/>
        </p:nvGrpSpPr>
        <p:grpSpPr bwMode="auto">
          <a:xfrm>
            <a:off x="4136504" y="1908696"/>
            <a:ext cx="2895600" cy="584200"/>
            <a:chOff x="1536" y="1547"/>
            <a:chExt cx="1824" cy="368"/>
          </a:xfrm>
        </p:grpSpPr>
        <p:sp>
          <p:nvSpPr>
            <p:cNvPr id="50204" name="Rectangle 5"/>
            <p:cNvSpPr>
              <a:spLocks noChangeArrowheads="1"/>
            </p:cNvSpPr>
            <p:nvPr/>
          </p:nvSpPr>
          <p:spPr bwMode="auto">
            <a:xfrm>
              <a:off x="1536" y="1570"/>
              <a:ext cx="1824" cy="34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5" name="Text Box 6"/>
            <p:cNvSpPr txBox="1">
              <a:spLocks noChangeArrowheads="1"/>
            </p:cNvSpPr>
            <p:nvPr/>
          </p:nvSpPr>
          <p:spPr bwMode="auto">
            <a:xfrm>
              <a:off x="1692" y="1547"/>
              <a:ext cx="147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data       link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6" name="Line 7"/>
            <p:cNvSpPr>
              <a:spLocks noChangeShapeType="1"/>
            </p:cNvSpPr>
            <p:nvPr/>
          </p:nvSpPr>
          <p:spPr bwMode="auto">
            <a:xfrm flipH="1">
              <a:off x="2448" y="1570"/>
              <a:ext cx="1" cy="345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180" name="Group 32"/>
          <p:cNvGrpSpPr>
            <a:grpSpLocks/>
          </p:cNvGrpSpPr>
          <p:nvPr/>
        </p:nvGrpSpPr>
        <p:grpSpPr bwMode="auto">
          <a:xfrm>
            <a:off x="2840038" y="3277418"/>
            <a:ext cx="6773862" cy="655638"/>
            <a:chOff x="829" y="2403"/>
            <a:chExt cx="4267" cy="413"/>
          </a:xfrm>
        </p:grpSpPr>
        <p:sp>
          <p:nvSpPr>
            <p:cNvPr id="50182" name="Rectangle 9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3" name="Line 10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4" name="Line 11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5" name="Rectangle 12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6" name="Line 13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7" name="Line 14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8" name="Rectangle 15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9" name="Line 16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0" name="Line 17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Rectangle 18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2" name="Line 19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3" name="Line 20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4" name="Rectangle 21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5" name="Line 22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Line 23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7" name="Text Box 24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8" name="Text Box 25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9" name="Text Box 26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0" name="Text Box 27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1" name="Text Box 28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2" name="Text Box 29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3" name="Text Box 30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圆角矩形标注 30"/>
          <p:cNvSpPr/>
          <p:nvPr/>
        </p:nvSpPr>
        <p:spPr>
          <a:xfrm>
            <a:off x="5375920" y="5445224"/>
            <a:ext cx="5256584" cy="1152138"/>
          </a:xfrm>
          <a:prstGeom prst="wedgeRoundRectCallout">
            <a:avLst>
              <a:gd name="adj1" fmla="val -55513"/>
              <a:gd name="adj2" fmla="val -41248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链表中请忽略下标，之所以保留</a:t>
            </a:r>
            <a:r>
              <a:rPr lang="en-US" altLang="zh-CN" sz="2400" dirty="0" err="1" smtClean="0">
                <a:solidFill>
                  <a:srgbClr val="0000CC"/>
                </a:solidFill>
              </a:rPr>
              <a:t>Loc</a:t>
            </a:r>
            <a:r>
              <a:rPr lang="zh-CN" altLang="en-US" sz="2400" dirty="0" smtClean="0">
                <a:solidFill>
                  <a:srgbClr val="0000CC"/>
                </a:solidFill>
              </a:rPr>
              <a:t>函数是为了</a:t>
            </a:r>
            <a:r>
              <a:rPr lang="en-US" altLang="zh-CN" sz="2400" dirty="0" smtClean="0">
                <a:solidFill>
                  <a:srgbClr val="0000CC"/>
                </a:solidFill>
              </a:rPr>
              <a:t>ADT</a:t>
            </a:r>
            <a:r>
              <a:rPr lang="zh-CN" altLang="en-US" sz="2400" dirty="0" smtClean="0">
                <a:solidFill>
                  <a:srgbClr val="0000CC"/>
                </a:solidFill>
              </a:rPr>
              <a:t>的统一，后续自己编程时，请勿在操作链表时调用该函数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78" y="2372856"/>
            <a:ext cx="8049385" cy="108866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59" y="4895410"/>
            <a:ext cx="6240946" cy="1088669"/>
          </a:xfrm>
          <a:prstGeom prst="rect">
            <a:avLst/>
          </a:prstGeom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440632" y="9087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2516832" y="16707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340620" y="19755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4224982" y="1700931"/>
            <a:ext cx="3219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可利用存储空间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440632" y="25851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31264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74698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61744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4421832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35836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3126432" y="2556594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44218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61490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7444432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48790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66316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7927032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7850832" y="2661369"/>
            <a:ext cx="401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8" name="Line 22"/>
          <p:cNvSpPr>
            <a:spLocks noChangeShapeType="1"/>
          </p:cNvSpPr>
          <p:nvPr/>
        </p:nvSpPr>
        <p:spPr bwMode="auto">
          <a:xfrm flipV="1">
            <a:off x="3202632" y="3270968"/>
            <a:ext cx="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9" name="Line 23"/>
          <p:cNvSpPr>
            <a:spLocks noChangeShapeType="1"/>
          </p:cNvSpPr>
          <p:nvPr/>
        </p:nvSpPr>
        <p:spPr bwMode="auto">
          <a:xfrm flipV="1">
            <a:off x="8231832" y="32709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8055620" y="35757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2577158" y="3728169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3736032" y="2889968"/>
            <a:ext cx="0" cy="685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 flipV="1">
            <a:off x="6250632" y="3270968"/>
            <a:ext cx="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 flipH="1">
            <a:off x="3736032" y="3575768"/>
            <a:ext cx="2514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>
            <a:off x="6784032" y="2889968"/>
            <a:ext cx="0" cy="914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 flipH="1">
            <a:off x="4498032" y="3804368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7" name="Line 31"/>
          <p:cNvSpPr>
            <a:spLocks noChangeShapeType="1"/>
          </p:cNvSpPr>
          <p:nvPr/>
        </p:nvSpPr>
        <p:spPr bwMode="auto">
          <a:xfrm flipV="1">
            <a:off x="4498032" y="3270968"/>
            <a:ext cx="0" cy="533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5031432" y="2889968"/>
            <a:ext cx="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9" name="Line 33"/>
          <p:cNvSpPr>
            <a:spLocks noChangeShapeType="1"/>
          </p:cNvSpPr>
          <p:nvPr/>
        </p:nvSpPr>
        <p:spPr bwMode="auto">
          <a:xfrm>
            <a:off x="5031432" y="4032968"/>
            <a:ext cx="2514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7546032" y="3270968"/>
            <a:ext cx="0" cy="762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3202633" y="4185369"/>
            <a:ext cx="559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经过一段运行后的单链表结构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33740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39836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45932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5202882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44" name="Rectangle 9"/>
          <p:cNvSpPr>
            <a:spLocks noChangeArrowheads="1"/>
          </p:cNvSpPr>
          <p:nvPr/>
        </p:nvSpPr>
        <p:spPr bwMode="auto">
          <a:xfrm>
            <a:off x="5812482" y="5090244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64220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70316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76412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8250882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9" name="Text Box 35"/>
          <p:cNvSpPr txBox="1">
            <a:spLocks noChangeArrowheads="1"/>
          </p:cNvSpPr>
          <p:nvPr/>
        </p:nvSpPr>
        <p:spPr bwMode="auto">
          <a:xfrm>
            <a:off x="3355033" y="6001469"/>
            <a:ext cx="5362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顺序表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单链表的存储</a:t>
            </a:r>
            <a:r>
              <a:rPr lang="zh-CN" altLang="en-US" dirty="0" smtClean="0"/>
              <a:t>映像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单链表中的几个概念</a:t>
            </a: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2279650" y="2432001"/>
            <a:ext cx="0" cy="7286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797066" y="3165426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头指针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340116" y="3149551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头结点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790951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905483" y="3149551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首元结点</a:t>
            </a: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5394326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1751014" y="1847800"/>
            <a:ext cx="8764587" cy="584200"/>
            <a:chOff x="143" y="970"/>
            <a:chExt cx="5521" cy="368"/>
          </a:xfrm>
        </p:grpSpPr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691" y="987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2118" y="981"/>
              <a:ext cx="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0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014" y="98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014" y="131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014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571" y="988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830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143" y="1031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head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43" y="1031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43" y="1318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143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695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678" y="117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771" y="981"/>
              <a:ext cx="16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3132" y="992"/>
              <a:ext cx="39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1</a:t>
              </a: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2118" y="981"/>
              <a:ext cx="65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2118" y="1307"/>
              <a:ext cx="653" cy="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2118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2622" y="991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2771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4088" y="981"/>
              <a:ext cx="672" cy="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4088" y="1311"/>
              <a:ext cx="672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4088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4554" y="98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4760" y="987"/>
              <a:ext cx="0" cy="3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3737" y="981"/>
              <a:ext cx="1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088" y="988"/>
              <a:ext cx="46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rgbClr val="080808"/>
                  </a:solidFill>
                </a:rPr>
                <a:t>…</a:t>
              </a:r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3132" y="981"/>
              <a:ext cx="60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3132" y="1310"/>
              <a:ext cx="605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132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3531" y="97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737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173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742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366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1014" y="1000"/>
              <a:ext cx="534" cy="33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altLang="zh-CN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4950" y="1010"/>
              <a:ext cx="31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n</a:t>
              </a: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5370" y="1008"/>
              <a:ext cx="2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>
                  <a:solidFill>
                    <a:srgbClr val="080808"/>
                  </a:solidFill>
                  <a:latin typeface="楷体_GB2312" pitchFamily="49" charset="-122"/>
                </a:rPr>
                <a:t>^</a:t>
              </a: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V="1">
              <a:off x="4951" y="991"/>
              <a:ext cx="667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952" y="1329"/>
              <a:ext cx="666" cy="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951" y="998"/>
              <a:ext cx="0" cy="3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5369" y="999"/>
              <a:ext cx="1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618" y="999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4568" y="1172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56" name="Text Box 58"/>
          <p:cNvSpPr txBox="1">
            <a:spLocks noChangeArrowheads="1"/>
          </p:cNvSpPr>
          <p:nvPr/>
        </p:nvSpPr>
        <p:spPr bwMode="auto">
          <a:xfrm>
            <a:off x="1631504" y="4010288"/>
            <a:ext cx="977530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52500" indent="-9525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头指针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是指向链表中第一个结点（或为头结点、或为首元结点）的指针；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是在链表的首元结点之前附设的一个结点；数据域内只放空表标志和表长等信息，它不计入表长度。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首元结点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是指链表中存储线性表第一个数据元素</a:t>
            </a:r>
            <a:r>
              <a:rPr lang="en-US" altLang="zh-CN" dirty="0">
                <a:solidFill>
                  <a:srgbClr val="080808"/>
                </a:solidFill>
                <a:latin typeface="楷体_GB2312" pitchFamily="49" charset="-122"/>
              </a:rPr>
              <a:t>a</a:t>
            </a:r>
            <a:r>
              <a:rPr lang="en-US" altLang="zh-CN" baseline="-30000" dirty="0">
                <a:solidFill>
                  <a:srgbClr val="080808"/>
                </a:solidFill>
                <a:latin typeface="楷体_GB2312" pitchFamily="49" charset="-122"/>
              </a:rPr>
              <a:t>０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的结点。 </a:t>
            </a:r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1703512" y="1124744"/>
            <a:ext cx="281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080808"/>
                </a:solidFill>
                <a:latin typeface="楷体_GB2312" pitchFamily="49" charset="-122"/>
              </a:rPr>
              <a:t>示意图如下：</a:t>
            </a:r>
          </a:p>
        </p:txBody>
      </p:sp>
      <p:sp>
        <p:nvSpPr>
          <p:cNvPr id="3" name="爆炸形 1 2"/>
          <p:cNvSpPr/>
          <p:nvPr/>
        </p:nvSpPr>
        <p:spPr bwMode="auto">
          <a:xfrm>
            <a:off x="9080501" y="-15278"/>
            <a:ext cx="3155487" cy="1776411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指向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0</a:t>
            </a:r>
            <a:endParaRPr lang="zh-CN" alt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387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2135189" y="1238251"/>
            <a:ext cx="6624637" cy="23145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练习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2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=1;		    /*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1*/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while(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&lt;=n)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    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*2;           /*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2*/</a:t>
            </a: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1739901" y="3789363"/>
            <a:ext cx="874871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 设语句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则有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≤n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即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f(n) ≤log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≤c*log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为正常数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2638426" y="5661026"/>
            <a:ext cx="80295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30000"/>
              </a:spcBef>
              <a:buSzPct val="80000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所以，该程序段的渐进时间复杂度为：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(log</a:t>
            </a:r>
            <a:r>
              <a:rPr lang="en-US" altLang="zh-CN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/>
      <p:bldP spid="2150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00CC"/>
                </a:solidFill>
              </a:rPr>
              <a:t>带头结点单链表 </a:t>
            </a:r>
            <a:r>
              <a:rPr lang="en-US" altLang="zh-CN" sz="3200" dirty="0">
                <a:solidFill>
                  <a:srgbClr val="0000CC"/>
                </a:solidFill>
              </a:rPr>
              <a:t>vs </a:t>
            </a:r>
            <a:r>
              <a:rPr lang="zh-CN" altLang="en-US" sz="3200" dirty="0">
                <a:solidFill>
                  <a:srgbClr val="0000CC"/>
                </a:solidFill>
              </a:rPr>
              <a:t>不带头结点单链表</a:t>
            </a:r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125"/>
          <p:cNvGrpSpPr>
            <a:grpSpLocks/>
          </p:cNvGrpSpPr>
          <p:nvPr/>
        </p:nvGrpSpPr>
        <p:grpSpPr bwMode="auto">
          <a:xfrm>
            <a:off x="2117352" y="1124745"/>
            <a:ext cx="7939088" cy="1082675"/>
            <a:chOff x="192" y="384"/>
            <a:chExt cx="4608" cy="682"/>
          </a:xfrm>
        </p:grpSpPr>
        <p:sp>
          <p:nvSpPr>
            <p:cNvPr id="5" name="Text Box 73"/>
            <p:cNvSpPr txBox="1">
              <a:spLocks noChangeArrowheads="1"/>
            </p:cNvSpPr>
            <p:nvPr/>
          </p:nvSpPr>
          <p:spPr bwMode="auto">
            <a:xfrm>
              <a:off x="1008" y="38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p</a:t>
              </a: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56"/>
            <p:cNvSpPr>
              <a:spLocks noChangeArrowheads="1"/>
            </p:cNvSpPr>
            <p:nvPr/>
          </p:nvSpPr>
          <p:spPr bwMode="auto">
            <a:xfrm>
              <a:off x="1776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0</a:t>
              </a:r>
              <a:endParaRPr lang="en-US" altLang="zh-CN" sz="2000"/>
            </a:p>
          </p:txBody>
        </p:sp>
        <p:sp>
          <p:nvSpPr>
            <p:cNvPr id="9" name="Rectangle 57"/>
            <p:cNvSpPr>
              <a:spLocks noChangeArrowheads="1"/>
            </p:cNvSpPr>
            <p:nvPr/>
          </p:nvSpPr>
          <p:spPr bwMode="auto">
            <a:xfrm>
              <a:off x="206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>
              <a:off x="259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2880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422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13" name="Rectangle 61"/>
            <p:cNvSpPr>
              <a:spLocks noChangeArrowheads="1"/>
            </p:cNvSpPr>
            <p:nvPr/>
          </p:nvSpPr>
          <p:spPr bwMode="auto">
            <a:xfrm>
              <a:off x="451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14" name="Line 62"/>
            <p:cNvSpPr>
              <a:spLocks noChangeShapeType="1"/>
            </p:cNvSpPr>
            <p:nvPr/>
          </p:nvSpPr>
          <p:spPr bwMode="auto">
            <a:xfrm>
              <a:off x="1392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2208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3024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3840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Text Box 66"/>
            <p:cNvSpPr txBox="1">
              <a:spLocks noChangeArrowheads="1"/>
            </p:cNvSpPr>
            <p:nvPr/>
          </p:nvSpPr>
          <p:spPr bwMode="auto">
            <a:xfrm>
              <a:off x="3504" y="76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…</a:t>
              </a: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  <p:sp>
          <p:nvSpPr>
            <p:cNvPr id="21" name="Text Box 72"/>
            <p:cNvSpPr txBox="1">
              <a:spLocks noChangeArrowheads="1"/>
            </p:cNvSpPr>
            <p:nvPr/>
          </p:nvSpPr>
          <p:spPr bwMode="auto">
            <a:xfrm>
              <a:off x="1728" y="6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data next</a:t>
              </a:r>
            </a:p>
          </p:txBody>
        </p:sp>
        <p:sp>
          <p:nvSpPr>
            <p:cNvPr id="22" name="Line 74"/>
            <p:cNvSpPr>
              <a:spLocks noChangeShapeType="1"/>
            </p:cNvSpPr>
            <p:nvPr/>
          </p:nvSpPr>
          <p:spPr bwMode="auto">
            <a:xfrm>
              <a:off x="1104" y="6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2" name="Group 4"/>
          <p:cNvGrpSpPr>
            <a:grpSpLocks/>
          </p:cNvGrpSpPr>
          <p:nvPr/>
        </p:nvGrpSpPr>
        <p:grpSpPr bwMode="auto">
          <a:xfrm>
            <a:off x="2711625" y="4052947"/>
            <a:ext cx="6770687" cy="461275"/>
            <a:chOff x="192" y="1470"/>
            <a:chExt cx="3792" cy="289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960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 dirty="0"/>
                <a:t>a</a:t>
              </a:r>
              <a:r>
                <a:rPr lang="en-US" altLang="zh-CN" sz="2000" baseline="-25000" dirty="0"/>
                <a:t>0</a:t>
              </a:r>
              <a:endParaRPr lang="en-US" altLang="zh-CN" sz="2000" dirty="0"/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124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77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2064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340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369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>
              <a:off x="576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392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2208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14"/>
            <p:cNvSpPr>
              <a:spLocks noChangeShapeType="1"/>
            </p:cNvSpPr>
            <p:nvPr/>
          </p:nvSpPr>
          <p:spPr bwMode="auto">
            <a:xfrm>
              <a:off x="3024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2688" y="1470"/>
              <a:ext cx="432" cy="289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…</a:t>
              </a:r>
            </a:p>
          </p:txBody>
        </p:sp>
        <p:sp>
          <p:nvSpPr>
            <p:cNvPr id="74" name="Text Box 16"/>
            <p:cNvSpPr txBox="1">
              <a:spLocks noChangeArrowheads="1"/>
            </p:cNvSpPr>
            <p:nvPr/>
          </p:nvSpPr>
          <p:spPr bwMode="auto">
            <a:xfrm>
              <a:off x="192" y="1488"/>
              <a:ext cx="432" cy="251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80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1" y="2445170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爆炸形 1 35"/>
          <p:cNvSpPr/>
          <p:nvPr/>
        </p:nvSpPr>
        <p:spPr bwMode="auto">
          <a:xfrm>
            <a:off x="7926250" y="2276873"/>
            <a:ext cx="2771800" cy="1662465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的差异</a:t>
            </a:r>
          </a:p>
        </p:txBody>
      </p:sp>
      <p:grpSp>
        <p:nvGrpSpPr>
          <p:cNvPr id="37" name="Group 125"/>
          <p:cNvGrpSpPr>
            <a:grpSpLocks/>
          </p:cNvGrpSpPr>
          <p:nvPr/>
        </p:nvGrpSpPr>
        <p:grpSpPr bwMode="auto">
          <a:xfrm>
            <a:off x="2774907" y="6010707"/>
            <a:ext cx="2315567" cy="396875"/>
            <a:chOff x="192" y="816"/>
            <a:chExt cx="1344" cy="250"/>
          </a:xfrm>
        </p:grpSpPr>
        <p:sp>
          <p:nvSpPr>
            <p:cNvPr id="39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 61"/>
            <p:cNvSpPr>
              <a:spLocks noChangeArrowheads="1"/>
            </p:cNvSpPr>
            <p:nvPr/>
          </p:nvSpPr>
          <p:spPr bwMode="auto">
            <a:xfrm>
              <a:off x="1247" y="857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52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grpSp>
        <p:nvGrpSpPr>
          <p:cNvPr id="58" name="Group 125"/>
          <p:cNvGrpSpPr>
            <a:grpSpLocks/>
          </p:cNvGrpSpPr>
          <p:nvPr/>
        </p:nvGrpSpPr>
        <p:grpSpPr bwMode="auto">
          <a:xfrm>
            <a:off x="7812925" y="5989626"/>
            <a:ext cx="1876230" cy="396875"/>
            <a:chOff x="192" y="816"/>
            <a:chExt cx="1089" cy="250"/>
          </a:xfrm>
        </p:grpSpPr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993" y="857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77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5333953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50"/>
          <p:cNvSpPr>
            <a:spLocks noChangeArrowheads="1"/>
          </p:cNvSpPr>
          <p:nvPr/>
        </p:nvSpPr>
        <p:spPr bwMode="auto">
          <a:xfrm>
            <a:off x="1422484" y="2813486"/>
            <a:ext cx="1674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非空表：</a:t>
            </a:r>
          </a:p>
        </p:txBody>
      </p:sp>
      <p:sp>
        <p:nvSpPr>
          <p:cNvPr id="79" name="Rectangle 150"/>
          <p:cNvSpPr>
            <a:spLocks noChangeArrowheads="1"/>
          </p:cNvSpPr>
          <p:nvPr/>
        </p:nvSpPr>
        <p:spPr bwMode="auto">
          <a:xfrm>
            <a:off x="1488289" y="5301208"/>
            <a:ext cx="1674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空表：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216275" y="3645025"/>
            <a:ext cx="5622925" cy="1784225"/>
          </a:xfrm>
          <a:prstGeom prst="flowChartInputOutpu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zh-CN" altLang="en-US" sz="2800" dirty="0"/>
              <a:t>单链表一般构造成带头结</a:t>
            </a:r>
          </a:p>
          <a:p>
            <a:pPr algn="ctr">
              <a:defRPr/>
            </a:pPr>
            <a:r>
              <a:rPr lang="zh-CN" altLang="en-US" sz="2800" dirty="0"/>
              <a:t>点的单链表。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398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不带头结点单链表的结构定义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中定义单链表的结构十分简单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	 </a:t>
            </a:r>
            <a:r>
              <a:rPr lang="zh-CN" alt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 </a:t>
            </a:r>
            <a:r>
              <a:rPr lang="en-US" altLang="zh-CN" sz="240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T;		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结点数据的类型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{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结点结构定义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 data;    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*link;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结点链接指针域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}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LinkNode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;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结点命名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chemeClr val="tx2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这是一个递归的定义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a typeface="仿宋_GB2312" pitchFamily="49" charset="-122"/>
                <a:cs typeface="+mn-cs"/>
              </a:rPr>
              <a:t>在结构定义时不考虑操作，以后在定义和实现链表操作时直接使用结构的成分</a:t>
            </a:r>
          </a:p>
        </p:txBody>
      </p:sp>
      <p:grpSp>
        <p:nvGrpSpPr>
          <p:cNvPr id="52233" name="Group 36"/>
          <p:cNvGrpSpPr>
            <a:grpSpLocks/>
          </p:cNvGrpSpPr>
          <p:nvPr/>
        </p:nvGrpSpPr>
        <p:grpSpPr bwMode="auto">
          <a:xfrm>
            <a:off x="8255000" y="4312939"/>
            <a:ext cx="2449116" cy="1060450"/>
            <a:chOff x="1416" y="1924"/>
            <a:chExt cx="1377" cy="66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112" y="2262"/>
              <a:ext cx="600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800" dirty="0">
                  <a:latin typeface="楷体_GB2312" pitchFamily="49" charset="-122"/>
                </a:rPr>
                <a:t>指针域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416" y="2262"/>
              <a:ext cx="696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数据域</a:t>
              </a:r>
            </a:p>
          </p:txBody>
        </p:sp>
        <p:sp>
          <p:nvSpPr>
            <p:cNvPr id="52239" name="Line 10"/>
            <p:cNvSpPr>
              <a:spLocks noChangeShapeType="1"/>
            </p:cNvSpPr>
            <p:nvPr/>
          </p:nvSpPr>
          <p:spPr bwMode="auto">
            <a:xfrm>
              <a:off x="1416" y="259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52240" name="Line 12"/>
            <p:cNvSpPr>
              <a:spLocks noChangeShapeType="1"/>
            </p:cNvSpPr>
            <p:nvPr/>
          </p:nvSpPr>
          <p:spPr bwMode="auto">
            <a:xfrm>
              <a:off x="2112" y="2262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52241" name="Line 13"/>
            <p:cNvSpPr>
              <a:spLocks noChangeShapeType="1"/>
            </p:cNvSpPr>
            <p:nvPr/>
          </p:nvSpPr>
          <p:spPr bwMode="auto">
            <a:xfrm>
              <a:off x="2712" y="2262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136" y="1929"/>
              <a:ext cx="657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3600" dirty="0">
                  <a:latin typeface="楷体_GB2312" pitchFamily="49" charset="-122"/>
                </a:rPr>
                <a:t>next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417" y="1924"/>
              <a:ext cx="648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36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data</a:t>
              </a:r>
            </a:p>
          </p:txBody>
        </p:sp>
        <p:grpSp>
          <p:nvGrpSpPr>
            <p:cNvPr id="52244" name="Group 31"/>
            <p:cNvGrpSpPr>
              <a:grpSpLocks/>
            </p:cNvGrpSpPr>
            <p:nvPr/>
          </p:nvGrpSpPr>
          <p:grpSpPr bwMode="auto">
            <a:xfrm>
              <a:off x="1416" y="2256"/>
              <a:ext cx="1296" cy="330"/>
              <a:chOff x="1416" y="2256"/>
              <a:chExt cx="1296" cy="330"/>
            </a:xfrm>
          </p:grpSpPr>
          <p:sp>
            <p:nvSpPr>
              <p:cNvPr id="52245" name="Line 9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1296" cy="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800"/>
              </a:p>
            </p:txBody>
          </p:sp>
          <p:sp>
            <p:nvSpPr>
              <p:cNvPr id="52246" name="Line 11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800"/>
              </a:p>
            </p:txBody>
          </p:sp>
        </p:grpSp>
      </p:grpSp>
      <p:sp>
        <p:nvSpPr>
          <p:cNvPr id="52234" name="AutoShape 23"/>
          <p:cNvSpPr>
            <a:spLocks noChangeArrowheads="1"/>
          </p:cNvSpPr>
          <p:nvPr/>
        </p:nvSpPr>
        <p:spPr bwMode="auto">
          <a:xfrm>
            <a:off x="7391400" y="5759152"/>
            <a:ext cx="1441450" cy="838200"/>
          </a:xfrm>
          <a:prstGeom prst="wedgeRectCallout">
            <a:avLst>
              <a:gd name="adj1" fmla="val 36667"/>
              <a:gd name="adj2" fmla="val -91139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数据域：</a:t>
            </a:r>
            <a:r>
              <a:rPr lang="zh-CN" altLang="en-US" sz="18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存储元素数值数据</a:t>
            </a:r>
          </a:p>
        </p:txBody>
      </p:sp>
      <p:sp>
        <p:nvSpPr>
          <p:cNvPr id="52235" name="AutoShape 24"/>
          <p:cNvSpPr>
            <a:spLocks noChangeArrowheads="1"/>
          </p:cNvSpPr>
          <p:nvPr/>
        </p:nvSpPr>
        <p:spPr bwMode="auto">
          <a:xfrm>
            <a:off x="8904288" y="5759152"/>
            <a:ext cx="1655762" cy="838200"/>
          </a:xfrm>
          <a:prstGeom prst="wedgeRectCallout">
            <a:avLst>
              <a:gd name="adj1" fmla="val 23319"/>
              <a:gd name="adj2" fmla="val -93218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指针域：</a:t>
            </a:r>
            <a:r>
              <a:rPr lang="zh-CN" altLang="en-US" sz="18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存储直接后继的存储位置</a:t>
            </a:r>
          </a:p>
        </p:txBody>
      </p:sp>
      <p:pic>
        <p:nvPicPr>
          <p:cNvPr id="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57" y="-27775"/>
            <a:ext cx="2195736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36768" y="908721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C++</a:t>
            </a:r>
            <a:r>
              <a:rPr lang="zh-CN" altLang="en-US" sz="2400" b="0" dirty="0">
                <a:solidFill>
                  <a:srgbClr val="FF0000"/>
                </a:solidFill>
              </a:rPr>
              <a:t>中</a:t>
            </a:r>
            <a:r>
              <a:rPr lang="en-US" altLang="zh-CN" sz="2400" b="0" dirty="0" err="1">
                <a:solidFill>
                  <a:srgbClr val="FF0000"/>
                </a:solidFill>
              </a:rPr>
              <a:t>struct</a:t>
            </a:r>
            <a:r>
              <a:rPr lang="zh-CN" altLang="en-US" sz="2400" b="0" dirty="0">
                <a:solidFill>
                  <a:srgbClr val="FF0000"/>
                </a:solidFill>
              </a:rPr>
              <a:t>与</a:t>
            </a:r>
            <a:r>
              <a:rPr lang="en-US" altLang="zh-CN" sz="2400" b="0" dirty="0">
                <a:solidFill>
                  <a:srgbClr val="FF0000"/>
                </a:solidFill>
              </a:rPr>
              <a:t>class</a:t>
            </a:r>
            <a:r>
              <a:rPr lang="zh-CN" altLang="en-US" sz="2400" b="0" dirty="0">
                <a:solidFill>
                  <a:srgbClr val="FF0000"/>
                </a:solidFill>
              </a:rPr>
              <a:t>的异同？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单链表的类定义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1234464" cy="519318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使用面向对象方法，要把数据与操作一起定义和封装，用多个类表达一个单链表。</a:t>
            </a:r>
            <a:endParaRPr lang="en-US" altLang="zh-CN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多个类表达一个概念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单链表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链表结点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ListNode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链表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(List)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定义方式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复合方式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嵌套方式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继承方式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结构方式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auto">
          <a:xfrm>
            <a:off x="2163764" y="1644651"/>
            <a:ext cx="7570787" cy="250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2063751" y="1037356"/>
            <a:ext cx="7127875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类的前视声明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friend class L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类为友元类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数据元素域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指针域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链表公共操作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4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用复合类表示单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2544764" y="2025650"/>
            <a:ext cx="7113587" cy="2514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2214563" y="1052736"/>
            <a:ext cx="77724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8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//</a:t>
            </a: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嵌套链表结点类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*link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	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用嵌套类表示单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2197101" y="1290638"/>
            <a:ext cx="6831013" cy="2379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2135560" y="614332"/>
            <a:ext cx="8153400" cy="59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protected: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     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public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继承链表结点类的数据和操作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  <a:endParaRPr lang="en-US" altLang="zh-CN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用继承类表示单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复合方式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中，链表结点类中声明链表类是它的友元类，这样可以“奉献”它的私有成员给链表类。这种方式灵活。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中，链表结点类是链表类的私有成员，这样限制了链表结点类的应用范围。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中，链表类声明为链表结点类的派生类，这在实现上是可行的。但在逻辑上是有问题的，如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三角形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多边形（继承关系）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û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链表结点（显然概念不准确）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767408" y="1484784"/>
            <a:ext cx="6831013" cy="1583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struct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LinkNode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endParaRPr lang="zh-CN" altLang="en-US" dirty="0"/>
          </a:p>
        </p:txBody>
      </p:sp>
      <p:sp>
        <p:nvSpPr>
          <p:cNvPr id="381955" name="Rectangle 3"/>
          <p:cNvSpPr>
            <a:spLocks noGrp="1" noChangeArrowheads="1"/>
          </p:cNvSpPr>
          <p:nvPr>
            <p:ph idx="1"/>
          </p:nvPr>
        </p:nvSpPr>
        <p:spPr>
          <a:xfrm>
            <a:off x="1269032" y="983778"/>
            <a:ext cx="10515600" cy="519318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kumimoji="1" lang="en-US" altLang="zh-CN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      //</a:t>
            </a: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data;		   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link;          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List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直接使用链表结点类的数据和操作</a:t>
            </a:r>
            <a:endParaRPr kumimoji="1" lang="zh-CN" altLang="en-US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*first;</a:t>
            </a:r>
            <a:r>
              <a:rPr kumimoji="1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</a:t>
            </a:r>
            <a:endParaRPr kumimoji="1"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链表中的结点属于链表私有，别人无法访问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lvl="1">
              <a:buClr>
                <a:srgbClr val="00FF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第一种情况：在第一个结点前插入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-&gt;link = first ;    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first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690813" y="5730875"/>
            <a:ext cx="5586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（插入前）                    （插入后）</a:t>
            </a: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287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45831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668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9641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2906713" y="5273675"/>
            <a:ext cx="38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38211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51165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5649913" y="5273675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2068513" y="4968875"/>
            <a:ext cx="914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3973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4354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3592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2144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7402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7783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7021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5573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4" name="Rectangle 22"/>
          <p:cNvSpPr>
            <a:spLocks noChangeArrowheads="1"/>
          </p:cNvSpPr>
          <p:nvPr/>
        </p:nvSpPr>
        <p:spPr bwMode="auto">
          <a:xfrm>
            <a:off x="69453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3263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7097713" y="4435475"/>
            <a:ext cx="304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7097713" y="4435475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6640513" y="4740275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5878514" y="4435475"/>
            <a:ext cx="822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6640513" y="5273675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 flipV="1">
            <a:off x="6640513" y="48926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6640513" y="4892675"/>
            <a:ext cx="1676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7935913" y="428307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8316913" y="428307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5" name="Rectangle 33"/>
          <p:cNvSpPr>
            <a:spLocks noChangeArrowheads="1"/>
          </p:cNvSpPr>
          <p:nvPr/>
        </p:nvSpPr>
        <p:spPr bwMode="auto">
          <a:xfrm>
            <a:off x="8240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8621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74787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87741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>
            <a:off x="9307513" y="5273675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7175501" y="2492376"/>
            <a:ext cx="1535113" cy="1724025"/>
          </a:xfrm>
          <a:custGeom>
            <a:avLst/>
            <a:gdLst>
              <a:gd name="T0" fmla="*/ 0 w 920"/>
              <a:gd name="T1" fmla="*/ 0 h 788"/>
              <a:gd name="T2" fmla="*/ 2147483646 w 920"/>
              <a:gd name="T3" fmla="*/ 2147483646 h 788"/>
              <a:gd name="T4" fmla="*/ 2147483646 w 920"/>
              <a:gd name="T5" fmla="*/ 2147483646 h 788"/>
              <a:gd name="T6" fmla="*/ 2147483646 w 920"/>
              <a:gd name="T7" fmla="*/ 2147483646 h 788"/>
              <a:gd name="T8" fmla="*/ 2147483646 w 920"/>
              <a:gd name="T9" fmla="*/ 2147483646 h 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" h="788">
                <a:moveTo>
                  <a:pt x="0" y="0"/>
                </a:moveTo>
                <a:cubicBezTo>
                  <a:pt x="260" y="27"/>
                  <a:pt x="521" y="55"/>
                  <a:pt x="669" y="110"/>
                </a:cubicBezTo>
                <a:cubicBezTo>
                  <a:pt x="817" y="165"/>
                  <a:pt x="860" y="248"/>
                  <a:pt x="890" y="331"/>
                </a:cubicBezTo>
                <a:cubicBezTo>
                  <a:pt x="920" y="414"/>
                  <a:pt x="874" y="534"/>
                  <a:pt x="847" y="610"/>
                </a:cubicBezTo>
                <a:cubicBezTo>
                  <a:pt x="820" y="686"/>
                  <a:pt x="749" y="758"/>
                  <a:pt x="729" y="788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5734051" y="3232151"/>
            <a:ext cx="1241425" cy="1343025"/>
          </a:xfrm>
          <a:custGeom>
            <a:avLst/>
            <a:gdLst>
              <a:gd name="T0" fmla="*/ 0 w 644"/>
              <a:gd name="T1" fmla="*/ 0 h 432"/>
              <a:gd name="T2" fmla="*/ 2147483646 w 644"/>
              <a:gd name="T3" fmla="*/ 2147483646 h 432"/>
              <a:gd name="T4" fmla="*/ 2147483646 w 644"/>
              <a:gd name="T5" fmla="*/ 2147483646 h 432"/>
              <a:gd name="T6" fmla="*/ 2147483646 w 644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44" h="432">
                <a:moveTo>
                  <a:pt x="0" y="0"/>
                </a:moveTo>
                <a:cubicBezTo>
                  <a:pt x="101" y="1"/>
                  <a:pt x="203" y="2"/>
                  <a:pt x="288" y="43"/>
                </a:cubicBezTo>
                <a:cubicBezTo>
                  <a:pt x="373" y="84"/>
                  <a:pt x="450" y="181"/>
                  <a:pt x="509" y="246"/>
                </a:cubicBezTo>
                <a:cubicBezTo>
                  <a:pt x="568" y="311"/>
                  <a:pt x="622" y="402"/>
                  <a:pt x="644" y="432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爆炸形 1 44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7880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41750" y="34115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-563563" y="990601"/>
            <a:ext cx="2270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z="280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960438" y="2497138"/>
            <a:ext cx="1035051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17750" y="5340351"/>
            <a:ext cx="592455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solidFill>
                <a:srgbClr val="FF33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-539750" y="5357813"/>
            <a:ext cx="49688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984250" y="6840538"/>
            <a:ext cx="103505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5305" name="Rectangle 9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第二种情况：在链表中间插入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current-&gt;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link;	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current-&gt;link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4222750" y="34115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3384550" y="36401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19367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1465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>
            <a:off x="45275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8511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2470150" y="48688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V="1">
            <a:off x="3384550" y="4859339"/>
            <a:ext cx="7620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4" name="Line 18"/>
          <p:cNvSpPr>
            <a:spLocks noChangeShapeType="1"/>
          </p:cNvSpPr>
          <p:nvPr/>
        </p:nvSpPr>
        <p:spPr bwMode="auto">
          <a:xfrm>
            <a:off x="32321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>
            <a:off x="4679950" y="4859339"/>
            <a:ext cx="533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5289550" y="486886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1936750" y="4868863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3079750" y="418306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 flipH="1" flipV="1">
            <a:off x="2927350" y="4173539"/>
            <a:ext cx="152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0" name="Text Box 24"/>
          <p:cNvSpPr txBox="1">
            <a:spLocks noChangeArrowheads="1"/>
          </p:cNvSpPr>
          <p:nvPr/>
        </p:nvSpPr>
        <p:spPr bwMode="auto">
          <a:xfrm>
            <a:off x="1708150" y="3868739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5321" name="Rectangle 25"/>
          <p:cNvSpPr>
            <a:spLocks noChangeArrowheads="1"/>
          </p:cNvSpPr>
          <p:nvPr/>
        </p:nvSpPr>
        <p:spPr bwMode="auto">
          <a:xfrm>
            <a:off x="7194550" y="34877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>
            <a:off x="8947150" y="49355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>
            <a:off x="8413750" y="49355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4" name="Line 28"/>
          <p:cNvSpPr>
            <a:spLocks noChangeShapeType="1"/>
          </p:cNvSpPr>
          <p:nvPr/>
        </p:nvSpPr>
        <p:spPr bwMode="auto">
          <a:xfrm>
            <a:off x="8261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5" name="Line 29"/>
          <p:cNvSpPr>
            <a:spLocks noChangeShapeType="1"/>
          </p:cNvSpPr>
          <p:nvPr/>
        </p:nvSpPr>
        <p:spPr bwMode="auto">
          <a:xfrm>
            <a:off x="7575550" y="34877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6" name="Line 30"/>
          <p:cNvSpPr>
            <a:spLocks noChangeShapeType="1"/>
          </p:cNvSpPr>
          <p:nvPr/>
        </p:nvSpPr>
        <p:spPr bwMode="auto">
          <a:xfrm>
            <a:off x="7727950" y="37163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7" name="Line 31"/>
          <p:cNvSpPr>
            <a:spLocks noChangeShapeType="1"/>
          </p:cNvSpPr>
          <p:nvPr/>
        </p:nvSpPr>
        <p:spPr bwMode="auto">
          <a:xfrm>
            <a:off x="8032750" y="37163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8" name="Line 32"/>
          <p:cNvSpPr>
            <a:spLocks noChangeShapeType="1"/>
          </p:cNvSpPr>
          <p:nvPr/>
        </p:nvSpPr>
        <p:spPr bwMode="auto">
          <a:xfrm flipH="1">
            <a:off x="7575550" y="4325938"/>
            <a:ext cx="4572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9" name="Line 33"/>
          <p:cNvSpPr>
            <a:spLocks noChangeShapeType="1"/>
          </p:cNvSpPr>
          <p:nvPr/>
        </p:nvSpPr>
        <p:spPr bwMode="auto">
          <a:xfrm>
            <a:off x="7575550" y="43259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0" name="Line 34"/>
          <p:cNvSpPr>
            <a:spLocks noChangeShapeType="1"/>
          </p:cNvSpPr>
          <p:nvPr/>
        </p:nvSpPr>
        <p:spPr bwMode="auto">
          <a:xfrm>
            <a:off x="7575550" y="49355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1" name="Rectangle 35"/>
          <p:cNvSpPr>
            <a:spLocks noChangeArrowheads="1"/>
          </p:cNvSpPr>
          <p:nvPr/>
        </p:nvSpPr>
        <p:spPr bwMode="auto">
          <a:xfrm>
            <a:off x="6356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2" name="Line 36"/>
          <p:cNvSpPr>
            <a:spLocks noChangeShapeType="1"/>
          </p:cNvSpPr>
          <p:nvPr/>
        </p:nvSpPr>
        <p:spPr bwMode="auto">
          <a:xfrm>
            <a:off x="6737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3" name="Line 37"/>
          <p:cNvSpPr>
            <a:spLocks noChangeShapeType="1"/>
          </p:cNvSpPr>
          <p:nvPr/>
        </p:nvSpPr>
        <p:spPr bwMode="auto">
          <a:xfrm>
            <a:off x="6889750" y="49355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4" name="Line 38"/>
          <p:cNvSpPr>
            <a:spLocks noChangeShapeType="1"/>
          </p:cNvSpPr>
          <p:nvPr/>
        </p:nvSpPr>
        <p:spPr bwMode="auto">
          <a:xfrm flipV="1">
            <a:off x="7270750" y="4325938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5" name="Line 39"/>
          <p:cNvSpPr>
            <a:spLocks noChangeShapeType="1"/>
          </p:cNvSpPr>
          <p:nvPr/>
        </p:nvSpPr>
        <p:spPr bwMode="auto">
          <a:xfrm flipH="1">
            <a:off x="6889750" y="43259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6" name="Line 40"/>
          <p:cNvSpPr>
            <a:spLocks noChangeShapeType="1"/>
          </p:cNvSpPr>
          <p:nvPr/>
        </p:nvSpPr>
        <p:spPr bwMode="auto">
          <a:xfrm flipV="1">
            <a:off x="6889750" y="3792538"/>
            <a:ext cx="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7" name="Line 41"/>
          <p:cNvSpPr>
            <a:spLocks noChangeShapeType="1"/>
          </p:cNvSpPr>
          <p:nvPr/>
        </p:nvSpPr>
        <p:spPr bwMode="auto">
          <a:xfrm>
            <a:off x="6889750" y="3792538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8" name="Line 42"/>
          <p:cNvSpPr>
            <a:spLocks noChangeShapeType="1"/>
          </p:cNvSpPr>
          <p:nvPr/>
        </p:nvSpPr>
        <p:spPr bwMode="auto">
          <a:xfrm>
            <a:off x="6661150" y="36401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9" name="Text Box 43"/>
          <p:cNvSpPr txBox="1">
            <a:spLocks noChangeArrowheads="1"/>
          </p:cNvSpPr>
          <p:nvPr/>
        </p:nvSpPr>
        <p:spPr bwMode="auto">
          <a:xfrm>
            <a:off x="51371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0" name="Line 44"/>
          <p:cNvSpPr>
            <a:spLocks noChangeShapeType="1"/>
          </p:cNvSpPr>
          <p:nvPr/>
        </p:nvSpPr>
        <p:spPr bwMode="auto">
          <a:xfrm>
            <a:off x="6051550" y="49355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1" name="Line 45"/>
          <p:cNvSpPr>
            <a:spLocks noChangeShapeType="1"/>
          </p:cNvSpPr>
          <p:nvPr/>
        </p:nvSpPr>
        <p:spPr bwMode="auto">
          <a:xfrm>
            <a:off x="5822950" y="4935538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2" name="Line 46"/>
          <p:cNvSpPr>
            <a:spLocks noChangeShapeType="1"/>
          </p:cNvSpPr>
          <p:nvPr/>
        </p:nvSpPr>
        <p:spPr bwMode="auto">
          <a:xfrm>
            <a:off x="6508750" y="424973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3" name="Line 47"/>
          <p:cNvSpPr>
            <a:spLocks noChangeShapeType="1"/>
          </p:cNvSpPr>
          <p:nvPr/>
        </p:nvSpPr>
        <p:spPr bwMode="auto">
          <a:xfrm flipH="1">
            <a:off x="6356350" y="424973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4" name="Text Box 48"/>
          <p:cNvSpPr txBox="1">
            <a:spLocks noChangeArrowheads="1"/>
          </p:cNvSpPr>
          <p:nvPr/>
        </p:nvSpPr>
        <p:spPr bwMode="auto">
          <a:xfrm>
            <a:off x="4972050" y="3944939"/>
            <a:ext cx="138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4" name="Freeform 46"/>
          <p:cNvSpPr>
            <a:spLocks/>
          </p:cNvSpPr>
          <p:nvPr/>
        </p:nvSpPr>
        <p:spPr bwMode="auto">
          <a:xfrm>
            <a:off x="7680326" y="1830389"/>
            <a:ext cx="646113" cy="1614487"/>
          </a:xfrm>
          <a:custGeom>
            <a:avLst/>
            <a:gdLst>
              <a:gd name="T0" fmla="*/ 0 w 407"/>
              <a:gd name="T1" fmla="*/ 0 h 1017"/>
              <a:gd name="T2" fmla="*/ 2147483646 w 407"/>
              <a:gd name="T3" fmla="*/ 2147483646 h 1017"/>
              <a:gd name="T4" fmla="*/ 2147483646 w 407"/>
              <a:gd name="T5" fmla="*/ 2147483646 h 1017"/>
              <a:gd name="T6" fmla="*/ 2147483646 w 407"/>
              <a:gd name="T7" fmla="*/ 2147483646 h 10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7" h="1017">
                <a:moveTo>
                  <a:pt x="0" y="0"/>
                </a:moveTo>
                <a:cubicBezTo>
                  <a:pt x="117" y="44"/>
                  <a:pt x="234" y="88"/>
                  <a:pt x="296" y="178"/>
                </a:cubicBezTo>
                <a:cubicBezTo>
                  <a:pt x="358" y="268"/>
                  <a:pt x="407" y="402"/>
                  <a:pt x="372" y="542"/>
                </a:cubicBezTo>
                <a:cubicBezTo>
                  <a:pt x="337" y="682"/>
                  <a:pt x="132" y="938"/>
                  <a:pt x="84" y="1017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>
            <a:off x="5060951" y="2497139"/>
            <a:ext cx="1927225" cy="2257425"/>
          </a:xfrm>
          <a:custGeom>
            <a:avLst/>
            <a:gdLst>
              <a:gd name="T0" fmla="*/ 2147483646 w 1358"/>
              <a:gd name="T1" fmla="*/ 0 h 1185"/>
              <a:gd name="T2" fmla="*/ 2147483646 w 1358"/>
              <a:gd name="T3" fmla="*/ 2147483646 h 1185"/>
              <a:gd name="T4" fmla="*/ 2147483646 w 1358"/>
              <a:gd name="T5" fmla="*/ 2147483646 h 1185"/>
              <a:gd name="T6" fmla="*/ 2147483646 w 1358"/>
              <a:gd name="T7" fmla="*/ 2147483646 h 1185"/>
              <a:gd name="T8" fmla="*/ 2147483646 w 1358"/>
              <a:gd name="T9" fmla="*/ 2147483646 h 1185"/>
              <a:gd name="T10" fmla="*/ 2147483646 w 1358"/>
              <a:gd name="T11" fmla="*/ 2147483646 h 1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8" h="1185">
                <a:moveTo>
                  <a:pt x="12" y="0"/>
                </a:moveTo>
                <a:cubicBezTo>
                  <a:pt x="6" y="236"/>
                  <a:pt x="0" y="473"/>
                  <a:pt x="45" y="661"/>
                </a:cubicBezTo>
                <a:cubicBezTo>
                  <a:pt x="90" y="849"/>
                  <a:pt x="152" y="1069"/>
                  <a:pt x="283" y="1127"/>
                </a:cubicBezTo>
                <a:cubicBezTo>
                  <a:pt x="414" y="1185"/>
                  <a:pt x="672" y="1026"/>
                  <a:pt x="833" y="1008"/>
                </a:cubicBezTo>
                <a:cubicBezTo>
                  <a:pt x="994" y="990"/>
                  <a:pt x="1161" y="994"/>
                  <a:pt x="1248" y="1017"/>
                </a:cubicBezTo>
                <a:cubicBezTo>
                  <a:pt x="1335" y="1040"/>
                  <a:pt x="1340" y="1123"/>
                  <a:pt x="1358" y="1144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爆炸形 1 55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2063751" y="260351"/>
            <a:ext cx="8352729" cy="56435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3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sum2(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n)   /*n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为一个正整数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/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sum=0,i,j,p;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p=1;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for(j=1;j&lt;=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            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p*=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sum+=p;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}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return sum;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}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2135188" y="5949950"/>
            <a:ext cx="82089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  <a:r>
              <a:rPr lang="en-US" altLang="zh-CN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   </a:t>
            </a: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5376863" y="3644900"/>
            <a:ext cx="5543550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/*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执行次数为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1+2+3+…+n=n(1+n)/2*/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/>
      <p:bldP spid="2160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2146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第三种情况：在链表末尾插入</a:t>
            </a:r>
          </a:p>
          <a:p>
            <a:pPr lvl="1"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&gt;link;	</a:t>
            </a:r>
          </a:p>
          <a:p>
            <a:pPr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528888" y="5303839"/>
            <a:ext cx="5702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433888" y="3475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489200" y="33988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4814888" y="3475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3976688" y="37036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71008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8320088" y="35512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8701088" y="35512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>
            <a:off x="7786688" y="3703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6338889" y="341312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>
            <a:off x="8091488" y="3856038"/>
            <a:ext cx="228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8091488" y="3856038"/>
            <a:ext cx="0" cy="990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74818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>
            <a:off x="7634288" y="48466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8" name="Line 18"/>
          <p:cNvSpPr>
            <a:spLocks noChangeShapeType="1"/>
          </p:cNvSpPr>
          <p:nvPr/>
        </p:nvSpPr>
        <p:spPr bwMode="auto">
          <a:xfrm>
            <a:off x="65674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 flipH="1">
            <a:off x="60340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>
            <a:off x="26812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H="1">
            <a:off x="21478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35956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>
            <a:off x="34432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6" name="Line 26"/>
          <p:cNvSpPr>
            <a:spLocks noChangeShapeType="1"/>
          </p:cNvSpPr>
          <p:nvPr/>
        </p:nvSpPr>
        <p:spPr bwMode="auto">
          <a:xfrm flipH="1">
            <a:off x="32146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1879601" y="3922714"/>
            <a:ext cx="1338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3" name="Line 33"/>
          <p:cNvSpPr>
            <a:spLocks noChangeShapeType="1"/>
          </p:cNvSpPr>
          <p:nvPr/>
        </p:nvSpPr>
        <p:spPr bwMode="auto">
          <a:xfrm>
            <a:off x="73294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4" name="Line 34"/>
          <p:cNvSpPr>
            <a:spLocks noChangeShapeType="1"/>
          </p:cNvSpPr>
          <p:nvPr/>
        </p:nvSpPr>
        <p:spPr bwMode="auto">
          <a:xfrm flipH="1">
            <a:off x="71008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5653089" y="3856039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8651875" y="34290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3546475" y="44958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7119939" y="2284414"/>
            <a:ext cx="1438275" cy="107632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5957888" y="2852738"/>
            <a:ext cx="1905000" cy="1765300"/>
          </a:xfrm>
          <a:custGeom>
            <a:avLst/>
            <a:gdLst>
              <a:gd name="T0" fmla="*/ 0 w 1296"/>
              <a:gd name="T1" fmla="*/ 0 h 1000"/>
              <a:gd name="T2" fmla="*/ 2147483646 w 1296"/>
              <a:gd name="T3" fmla="*/ 2147483646 h 1000"/>
              <a:gd name="T4" fmla="*/ 2147483646 w 1296"/>
              <a:gd name="T5" fmla="*/ 2147483646 h 1000"/>
              <a:gd name="T6" fmla="*/ 2147483646 w 1296"/>
              <a:gd name="T7" fmla="*/ 2147483646 h 1000"/>
              <a:gd name="T8" fmla="*/ 2147483646 w 1296"/>
              <a:gd name="T9" fmla="*/ 2147483646 h 1000"/>
              <a:gd name="T10" fmla="*/ 2147483646 w 1296"/>
              <a:gd name="T11" fmla="*/ 2147483646 h 1000"/>
              <a:gd name="T12" fmla="*/ 2147483646 w 1296"/>
              <a:gd name="T13" fmla="*/ 2147483646 h 1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6" h="1000">
                <a:moveTo>
                  <a:pt x="0" y="0"/>
                </a:moveTo>
                <a:cubicBezTo>
                  <a:pt x="3" y="102"/>
                  <a:pt x="6" y="204"/>
                  <a:pt x="34" y="297"/>
                </a:cubicBezTo>
                <a:cubicBezTo>
                  <a:pt x="62" y="390"/>
                  <a:pt x="54" y="498"/>
                  <a:pt x="170" y="559"/>
                </a:cubicBezTo>
                <a:cubicBezTo>
                  <a:pt x="286" y="620"/>
                  <a:pt x="580" y="638"/>
                  <a:pt x="729" y="661"/>
                </a:cubicBezTo>
                <a:cubicBezTo>
                  <a:pt x="878" y="684"/>
                  <a:pt x="981" y="664"/>
                  <a:pt x="1067" y="695"/>
                </a:cubicBezTo>
                <a:cubicBezTo>
                  <a:pt x="1153" y="726"/>
                  <a:pt x="1207" y="796"/>
                  <a:pt x="1245" y="847"/>
                </a:cubicBezTo>
                <a:cubicBezTo>
                  <a:pt x="1283" y="898"/>
                  <a:pt x="1288" y="975"/>
                  <a:pt x="1296" y="1000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爆炸形 1 37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128448" y="4618038"/>
            <a:ext cx="1944216" cy="1691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先处理新节点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不带头结点的单链表的插入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List::Insert(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将新元素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插入到第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个结点之后。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开始，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0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表示插入到首元结点之前。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if (first == NULL || </a:t>
            </a:r>
            <a:r>
              <a:rPr lang="en-US" altLang="zh-CN" sz="1800" u="sng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== 0) </a:t>
            </a:r>
            <a:r>
              <a:rPr lang="en-US" altLang="zh-CN" sz="1800" u="sng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{</a:t>
            </a:r>
            <a:r>
              <a:rPr lang="en-US" altLang="zh-CN" sz="1800" u="sng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u="sng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空表或第一个结点前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建立一个新结点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(x); </a:t>
            </a:r>
            <a:endParaRPr lang="en-US" altLang="zh-CN" sz="1800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if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==NULL)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\n”; exit(1);}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新结点成为第一个结点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&gt;link = first;  first =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	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}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 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	else {               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否则，寻找插入位置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*current = first;	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000" y="825053"/>
            <a:ext cx="5685656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for(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k=1;k&lt;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i;k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++)	   /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找第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(current== NULL) 	   break;	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else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current = current-&gt;link;  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 == NULL)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非空表且链太短</a:t>
            </a:r>
          </a:p>
          <a:p>
            <a:pPr marL="0" indent="0">
              <a:buNone/>
            </a:pP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无效的插入位置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!\n”;  return false;}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else {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插入在链表的中间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(x);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if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==NULL)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\n”; exit(1);}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current-&gt;link;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true;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8912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  <a:endParaRPr lang="zh-CN" altLang="en-US" sz="3600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第一种情况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删除表中第一个元素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删除表中或表尾元素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209456" y="4527673"/>
            <a:ext cx="5791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在单链表中删除含</a:t>
            </a:r>
            <a:r>
              <a:rPr lang="en-US" altLang="zh-CN" sz="28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的结点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2809031" y="4102223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3266231" y="379742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3952031" y="379742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4104431" y="410222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095031" y="379742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780831" y="379742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5933231" y="410222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923831" y="379742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7609631" y="379742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>
            <a:off x="7762031" y="4102223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2199431" y="364502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8263681" y="364502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2809031" y="5550023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1" name="Rectangle 19"/>
          <p:cNvSpPr>
            <a:spLocks noChangeArrowheads="1"/>
          </p:cNvSpPr>
          <p:nvPr/>
        </p:nvSpPr>
        <p:spPr bwMode="auto">
          <a:xfrm>
            <a:off x="3266231" y="524522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3952031" y="524522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>
            <a:off x="4104431" y="555002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4" name="Rectangle 22"/>
          <p:cNvSpPr>
            <a:spLocks noChangeArrowheads="1"/>
          </p:cNvSpPr>
          <p:nvPr/>
        </p:nvSpPr>
        <p:spPr bwMode="auto">
          <a:xfrm>
            <a:off x="5095031" y="5245223"/>
            <a:ext cx="990600" cy="5334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FF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>
            <a:off x="5780831" y="5245223"/>
            <a:ext cx="0" cy="5334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>
            <a:off x="5933231" y="5550023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6923831" y="5245223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>
            <a:off x="7609631" y="5245223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>
            <a:off x="7762031" y="5550023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0" name="Text Box 28"/>
          <p:cNvSpPr txBox="1">
            <a:spLocks noChangeArrowheads="1"/>
          </p:cNvSpPr>
          <p:nvPr/>
        </p:nvSpPr>
        <p:spPr bwMode="auto">
          <a:xfrm>
            <a:off x="2199431" y="509282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1" name="Text Box 29"/>
          <p:cNvSpPr txBox="1">
            <a:spLocks noChangeArrowheads="1"/>
          </p:cNvSpPr>
          <p:nvPr/>
        </p:nvSpPr>
        <p:spPr bwMode="auto">
          <a:xfrm>
            <a:off x="8263681" y="5092824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2" name="Text Box 30"/>
          <p:cNvSpPr txBox="1">
            <a:spLocks noChangeArrowheads="1"/>
          </p:cNvSpPr>
          <p:nvPr/>
        </p:nvSpPr>
        <p:spPr bwMode="auto">
          <a:xfrm>
            <a:off x="3267818" y="3675186"/>
            <a:ext cx="630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3" name="Text Box 31"/>
          <p:cNvSpPr txBox="1">
            <a:spLocks noChangeArrowheads="1"/>
          </p:cNvSpPr>
          <p:nvPr/>
        </p:nvSpPr>
        <p:spPr bwMode="auto">
          <a:xfrm>
            <a:off x="3266232" y="5122986"/>
            <a:ext cx="6302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5242669" y="3721224"/>
            <a:ext cx="4302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5247431" y="5122986"/>
            <a:ext cx="430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6919068" y="3721224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6938118" y="5122986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8" name="Line 36"/>
          <p:cNvSpPr>
            <a:spLocks noChangeShapeType="1"/>
          </p:cNvSpPr>
          <p:nvPr/>
        </p:nvSpPr>
        <p:spPr bwMode="auto">
          <a:xfrm flipV="1">
            <a:off x="3571031" y="5854823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9" name="Line 37"/>
          <p:cNvSpPr>
            <a:spLocks noChangeShapeType="1"/>
          </p:cNvSpPr>
          <p:nvPr/>
        </p:nvSpPr>
        <p:spPr bwMode="auto">
          <a:xfrm flipV="1">
            <a:off x="5399831" y="5854823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0" name="Text Box 38"/>
          <p:cNvSpPr txBox="1">
            <a:spLocks noChangeArrowheads="1"/>
          </p:cNvSpPr>
          <p:nvPr/>
        </p:nvSpPr>
        <p:spPr bwMode="auto">
          <a:xfrm>
            <a:off x="3571031" y="5854824"/>
            <a:ext cx="1333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1" name="Text Box 39"/>
          <p:cNvSpPr txBox="1">
            <a:spLocks noChangeArrowheads="1"/>
          </p:cNvSpPr>
          <p:nvPr/>
        </p:nvSpPr>
        <p:spPr bwMode="auto">
          <a:xfrm>
            <a:off x="5447457" y="5854824"/>
            <a:ext cx="642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2" name="Line 40"/>
          <p:cNvSpPr>
            <a:spLocks noChangeShapeType="1"/>
          </p:cNvSpPr>
          <p:nvPr/>
        </p:nvSpPr>
        <p:spPr bwMode="auto">
          <a:xfrm flipV="1">
            <a:off x="4104431" y="5016623"/>
            <a:ext cx="381000" cy="381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3" name="Line 41"/>
          <p:cNvSpPr>
            <a:spLocks noChangeShapeType="1"/>
          </p:cNvSpPr>
          <p:nvPr/>
        </p:nvSpPr>
        <p:spPr bwMode="auto">
          <a:xfrm>
            <a:off x="6619031" y="5016623"/>
            <a:ext cx="304800" cy="228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4" name="Line 42"/>
          <p:cNvSpPr>
            <a:spLocks noChangeShapeType="1"/>
          </p:cNvSpPr>
          <p:nvPr/>
        </p:nvSpPr>
        <p:spPr bwMode="auto">
          <a:xfrm flipH="1">
            <a:off x="4485431" y="5016623"/>
            <a:ext cx="2133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4901357" y="4330824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删除前</a:t>
            </a: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4942632" y="6312024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删除后</a:t>
            </a:r>
          </a:p>
        </p:txBody>
      </p:sp>
      <p:sp>
        <p:nvSpPr>
          <p:cNvPr id="2" name="矩形 1"/>
          <p:cNvSpPr/>
          <p:nvPr/>
        </p:nvSpPr>
        <p:spPr>
          <a:xfrm>
            <a:off x="3143672" y="2374546"/>
            <a:ext cx="576064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del = current-&gt;link;  </a:t>
            </a:r>
            <a:r>
              <a:rPr lang="en-US" altLang="zh-CN" sz="2800" b="0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删中间</a:t>
            </a:r>
            <a:r>
              <a:rPr lang="en-US" altLang="zh-CN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尾结点</a:t>
            </a:r>
          </a:p>
          <a:p>
            <a:pPr>
              <a:lnSpc>
                <a:spcPct val="120000"/>
              </a:lnSpc>
            </a:pPr>
            <a:r>
              <a:rPr lang="en-US" altLang="zh-CN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current-</a:t>
            </a: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&gt;link = del-&gt;link;</a:t>
            </a:r>
            <a:endParaRPr lang="zh-CN" altLang="en-US" sz="28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不带头结点的单链表的删除算法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List::Remove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将链表中的第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个元素删去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*del,*current;	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 &lt;= 1)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del = first;  first = first-&gt;link;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else {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current = first;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for(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k = 1;k&lt;i-1;k++)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i-1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号结点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(current == NULL)	break;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else  current = current-&gt;link;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 if (current == NULL || current-&gt;link == NULL)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无效的删除位置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!\n”;  return false;}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current-&gt;link;  	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删中间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尾结点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del-&gt;link;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}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x = del-&gt;data;  delete del;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取出被删结点数据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return true;	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000" y="2348880"/>
            <a:ext cx="5685656" cy="3528392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实现单链表的插入和删除算法，不需要移动元素，只需修改结点指针，比顺序表方便。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情况复杂，要专门讨论空表和在表头插入的特殊情形。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寻找插入或删除位置只能沿着链指针顺序检测。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6800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557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5" name="Rectangle 21"/>
          <p:cNvSpPr>
            <a:spLocks noChangeArrowheads="1"/>
          </p:cNvSpPr>
          <p:nvPr/>
        </p:nvSpPr>
        <p:spPr bwMode="auto">
          <a:xfrm>
            <a:off x="89916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553200" y="4534604"/>
            <a:ext cx="4572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648200" y="4534604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34290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带表头结点的单链表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表头结点位于表的最前端，本身不带数据，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仅标志表头。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设置表头结点的目的是</a:t>
            </a:r>
            <a:r>
              <a:rPr lang="zh-CN" altLang="en-US" sz="28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统一空表与非空表的操作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简化链表操作的实现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332288" y="5228342"/>
            <a:ext cx="54102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	                                     空表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0292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52578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57150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61722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70104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553200" y="4472692"/>
            <a:ext cx="520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4622800" y="4458405"/>
            <a:ext cx="55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8100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3962400" y="476320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30480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2286001" y="4472693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6" name="Line 22"/>
          <p:cNvSpPr>
            <a:spLocks noChangeShapeType="1"/>
          </p:cNvSpPr>
          <p:nvPr/>
        </p:nvSpPr>
        <p:spPr bwMode="auto">
          <a:xfrm>
            <a:off x="86106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7" name="Text Box 23"/>
          <p:cNvSpPr txBox="1">
            <a:spLocks noChangeArrowheads="1"/>
          </p:cNvSpPr>
          <p:nvPr/>
        </p:nvSpPr>
        <p:spPr bwMode="auto">
          <a:xfrm>
            <a:off x="7834314" y="4458405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auto">
          <a:xfrm>
            <a:off x="93726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97780" y="4397514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1" name="矩形 3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247233" y="4397514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446337" y="733554"/>
            <a:ext cx="8534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i="1" dirty="0">
                <a:solidFill>
                  <a:schemeClr val="hlink"/>
                </a:solidFill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-&gt;link = current-&gt;link; </a:t>
            </a:r>
          </a:p>
          <a:p>
            <a:pPr>
              <a:defRPr/>
            </a:pP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  current-&gt;link =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5259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3067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49069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51355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55927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6877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3840163" y="226946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9257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21637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2" name="Rectangle 14"/>
          <p:cNvSpPr>
            <a:spLocks noChangeArrowheads="1"/>
          </p:cNvSpPr>
          <p:nvPr/>
        </p:nvSpPr>
        <p:spPr bwMode="auto">
          <a:xfrm>
            <a:off x="43735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47545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V="1">
            <a:off x="37639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22399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85645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73453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8" name="Rectangle 20"/>
          <p:cNvSpPr>
            <a:spLocks noChangeArrowheads="1"/>
          </p:cNvSpPr>
          <p:nvPr/>
        </p:nvSpPr>
        <p:spPr bwMode="auto">
          <a:xfrm>
            <a:off x="89455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91741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96313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>
            <a:off x="77263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2" name="Line 24"/>
          <p:cNvSpPr>
            <a:spLocks noChangeShapeType="1"/>
          </p:cNvSpPr>
          <p:nvPr/>
        </p:nvSpPr>
        <p:spPr bwMode="auto">
          <a:xfrm>
            <a:off x="7878763" y="22694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3" name="Line 25"/>
          <p:cNvSpPr>
            <a:spLocks noChangeShapeType="1"/>
          </p:cNvSpPr>
          <p:nvPr/>
        </p:nvSpPr>
        <p:spPr bwMode="auto">
          <a:xfrm>
            <a:off x="69643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auto">
          <a:xfrm>
            <a:off x="62023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84121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87931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 flipV="1">
            <a:off x="78025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8" name="Text Box 30"/>
          <p:cNvSpPr txBox="1">
            <a:spLocks noChangeArrowheads="1"/>
          </p:cNvSpPr>
          <p:nvPr/>
        </p:nvSpPr>
        <p:spPr bwMode="auto">
          <a:xfrm>
            <a:off x="62785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9" name="Line 31"/>
          <p:cNvSpPr>
            <a:spLocks noChangeShapeType="1"/>
          </p:cNvSpPr>
          <p:nvPr/>
        </p:nvSpPr>
        <p:spPr bwMode="auto">
          <a:xfrm flipH="1" flipV="1">
            <a:off x="8945563" y="2664748"/>
            <a:ext cx="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0" name="Text Box 32"/>
          <p:cNvSpPr txBox="1">
            <a:spLocks noChangeArrowheads="1"/>
          </p:cNvSpPr>
          <p:nvPr/>
        </p:nvSpPr>
        <p:spPr bwMode="auto">
          <a:xfrm>
            <a:off x="5287964" y="235994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3306763" y="4112548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3" name="Line 35"/>
          <p:cNvSpPr>
            <a:spLocks noChangeShapeType="1"/>
          </p:cNvSpPr>
          <p:nvPr/>
        </p:nvSpPr>
        <p:spPr bwMode="auto">
          <a:xfrm>
            <a:off x="2925763" y="4341148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4" name="Text Box 36"/>
          <p:cNvSpPr txBox="1">
            <a:spLocks noChangeArrowheads="1"/>
          </p:cNvSpPr>
          <p:nvPr/>
        </p:nvSpPr>
        <p:spPr bwMode="auto">
          <a:xfrm>
            <a:off x="2163764" y="4050636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43735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 flipV="1">
            <a:off x="3763963" y="5331749"/>
            <a:ext cx="609600" cy="14287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8" name="Text Box 40"/>
          <p:cNvSpPr txBox="1">
            <a:spLocks noChangeArrowheads="1"/>
          </p:cNvSpPr>
          <p:nvPr/>
        </p:nvSpPr>
        <p:spPr bwMode="auto">
          <a:xfrm>
            <a:off x="2239963" y="5041236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3687763" y="41125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˄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7345363" y="40982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6964363" y="43268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2" name="Text Box 44"/>
          <p:cNvSpPr txBox="1">
            <a:spLocks noChangeArrowheads="1"/>
          </p:cNvSpPr>
          <p:nvPr/>
        </p:nvSpPr>
        <p:spPr bwMode="auto">
          <a:xfrm>
            <a:off x="6202364" y="40363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84121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4754563" y="5103148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 flipV="1">
            <a:off x="7802563" y="53174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6" name="Text Box 48"/>
          <p:cNvSpPr txBox="1">
            <a:spLocks noChangeArrowheads="1"/>
          </p:cNvSpPr>
          <p:nvPr/>
        </p:nvSpPr>
        <p:spPr bwMode="auto">
          <a:xfrm>
            <a:off x="6278563" y="50269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7726363" y="4098260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8793163" y="51031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0" name="Line 52"/>
          <p:cNvSpPr>
            <a:spLocks noChangeShapeType="1"/>
          </p:cNvSpPr>
          <p:nvPr/>
        </p:nvSpPr>
        <p:spPr bwMode="auto">
          <a:xfrm>
            <a:off x="7878763" y="44030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1" name="Text Box 53"/>
          <p:cNvSpPr txBox="1">
            <a:spLocks noChangeArrowheads="1"/>
          </p:cNvSpPr>
          <p:nvPr/>
        </p:nvSpPr>
        <p:spPr bwMode="auto">
          <a:xfrm>
            <a:off x="5287964" y="437289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42" name="Line 54"/>
          <p:cNvSpPr>
            <a:spLocks noChangeShapeType="1"/>
          </p:cNvSpPr>
          <p:nvPr/>
        </p:nvSpPr>
        <p:spPr bwMode="auto">
          <a:xfrm>
            <a:off x="2239963" y="3883948"/>
            <a:ext cx="7772400" cy="0"/>
          </a:xfrm>
          <a:prstGeom prst="line">
            <a:avLst/>
          </a:prstGeom>
          <a:noFill/>
          <a:ln w="28575" cap="rnd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3" name="Line 55"/>
          <p:cNvSpPr>
            <a:spLocks noChangeShapeType="1"/>
          </p:cNvSpPr>
          <p:nvPr/>
        </p:nvSpPr>
        <p:spPr bwMode="auto">
          <a:xfrm flipV="1">
            <a:off x="2773363" y="24361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4" name="Text Box 56"/>
          <p:cNvSpPr txBox="1">
            <a:spLocks noChangeArrowheads="1"/>
          </p:cNvSpPr>
          <p:nvPr/>
        </p:nvSpPr>
        <p:spPr bwMode="auto">
          <a:xfrm>
            <a:off x="1487488" y="2358361"/>
            <a:ext cx="1392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5" name="Line 57"/>
          <p:cNvSpPr>
            <a:spLocks noChangeShapeType="1"/>
          </p:cNvSpPr>
          <p:nvPr/>
        </p:nvSpPr>
        <p:spPr bwMode="auto">
          <a:xfrm flipV="1">
            <a:off x="6811963" y="2421860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6" name="Text Box 58"/>
          <p:cNvSpPr txBox="1">
            <a:spLocks noChangeArrowheads="1"/>
          </p:cNvSpPr>
          <p:nvPr/>
        </p:nvSpPr>
        <p:spPr bwMode="auto">
          <a:xfrm>
            <a:off x="5897563" y="2372648"/>
            <a:ext cx="1295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7" name="Line 59"/>
          <p:cNvSpPr>
            <a:spLocks noChangeShapeType="1"/>
          </p:cNvSpPr>
          <p:nvPr/>
        </p:nvSpPr>
        <p:spPr bwMode="auto">
          <a:xfrm flipV="1">
            <a:off x="27733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8" name="Text Box 60"/>
          <p:cNvSpPr txBox="1">
            <a:spLocks noChangeArrowheads="1"/>
          </p:cNvSpPr>
          <p:nvPr/>
        </p:nvSpPr>
        <p:spPr bwMode="auto">
          <a:xfrm>
            <a:off x="1711327" y="4460211"/>
            <a:ext cx="13668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63549" name="Line 61"/>
          <p:cNvSpPr>
            <a:spLocks noChangeShapeType="1"/>
          </p:cNvSpPr>
          <p:nvPr/>
        </p:nvSpPr>
        <p:spPr bwMode="auto">
          <a:xfrm flipV="1">
            <a:off x="68119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50" name="Text Box 62"/>
          <p:cNvSpPr txBox="1">
            <a:spLocks noChangeArrowheads="1"/>
          </p:cNvSpPr>
          <p:nvPr/>
        </p:nvSpPr>
        <p:spPr bwMode="auto">
          <a:xfrm>
            <a:off x="5822951" y="4488786"/>
            <a:ext cx="12176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933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在带表头结点的单链表第一个结点前插入新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结点</a:t>
            </a:r>
            <a:endParaRPr lang="zh-CN" altLang="en-US" sz="2800" dirty="0"/>
          </a:p>
        </p:txBody>
      </p:sp>
      <p:sp>
        <p:nvSpPr>
          <p:cNvPr id="70" name="爆炸形 1 69"/>
          <p:cNvSpPr>
            <a:spLocks noChangeArrowheads="1"/>
          </p:cNvSpPr>
          <p:nvPr/>
        </p:nvSpPr>
        <p:spPr bwMode="auto">
          <a:xfrm>
            <a:off x="9792097" y="421734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6054726" y="3467101"/>
            <a:ext cx="46132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3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del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= 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 = del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delete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del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7162801" y="1843089"/>
            <a:ext cx="1808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非空表）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5257800" y="5805489"/>
            <a:ext cx="1447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9638" name="Group 59"/>
          <p:cNvGrpSpPr>
            <a:grpSpLocks/>
          </p:cNvGrpSpPr>
          <p:nvPr/>
        </p:nvGrpSpPr>
        <p:grpSpPr bwMode="auto">
          <a:xfrm>
            <a:off x="2047876" y="1249363"/>
            <a:ext cx="5267325" cy="4997450"/>
            <a:chOff x="330" y="787"/>
            <a:chExt cx="3318" cy="3148"/>
          </a:xfrm>
        </p:grpSpPr>
        <p:sp>
          <p:nvSpPr>
            <p:cNvPr id="69644" name="Rectangle 7"/>
            <p:cNvSpPr>
              <a:spLocks noChangeArrowheads="1"/>
            </p:cNvSpPr>
            <p:nvPr/>
          </p:nvSpPr>
          <p:spPr bwMode="auto">
            <a:xfrm>
              <a:off x="192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5" name="Rectangle 8"/>
            <p:cNvSpPr>
              <a:spLocks noChangeArrowheads="1"/>
            </p:cNvSpPr>
            <p:nvPr/>
          </p:nvSpPr>
          <p:spPr bwMode="auto">
            <a:xfrm>
              <a:off x="1200" y="82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6" name="Rectangle 9"/>
            <p:cNvSpPr>
              <a:spLocks noChangeArrowheads="1"/>
            </p:cNvSpPr>
            <p:nvPr/>
          </p:nvSpPr>
          <p:spPr bwMode="auto">
            <a:xfrm>
              <a:off x="216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7" name="Line 10"/>
            <p:cNvSpPr>
              <a:spLocks noChangeShapeType="1"/>
            </p:cNvSpPr>
            <p:nvPr/>
          </p:nvSpPr>
          <p:spPr bwMode="auto">
            <a:xfrm flipV="1">
              <a:off x="225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Line 11"/>
            <p:cNvSpPr>
              <a:spLocks noChangeShapeType="1"/>
            </p:cNvSpPr>
            <p:nvPr/>
          </p:nvSpPr>
          <p:spPr bwMode="auto">
            <a:xfrm>
              <a:off x="2448" y="97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Rectangle 12"/>
            <p:cNvSpPr>
              <a:spLocks noChangeArrowheads="1"/>
            </p:cNvSpPr>
            <p:nvPr/>
          </p:nvSpPr>
          <p:spPr bwMode="auto">
            <a:xfrm>
              <a:off x="1440" y="82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0" name="Line 13"/>
            <p:cNvSpPr>
              <a:spLocks noChangeShapeType="1"/>
            </p:cNvSpPr>
            <p:nvPr/>
          </p:nvSpPr>
          <p:spPr bwMode="auto">
            <a:xfrm>
              <a:off x="153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1" name="Line 14"/>
            <p:cNvSpPr>
              <a:spLocks noChangeShapeType="1"/>
            </p:cNvSpPr>
            <p:nvPr/>
          </p:nvSpPr>
          <p:spPr bwMode="auto">
            <a:xfrm>
              <a:off x="960" y="97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2" name="Text Box 15"/>
            <p:cNvSpPr txBox="1">
              <a:spLocks noChangeArrowheads="1"/>
            </p:cNvSpPr>
            <p:nvPr/>
          </p:nvSpPr>
          <p:spPr bwMode="auto">
            <a:xfrm>
              <a:off x="480" y="78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3" name="Rectangle 16"/>
            <p:cNvSpPr>
              <a:spLocks noChangeArrowheads="1"/>
            </p:cNvSpPr>
            <p:nvPr/>
          </p:nvSpPr>
          <p:spPr bwMode="auto">
            <a:xfrm>
              <a:off x="264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4" name="Rectangle 17"/>
            <p:cNvSpPr>
              <a:spLocks noChangeArrowheads="1"/>
            </p:cNvSpPr>
            <p:nvPr/>
          </p:nvSpPr>
          <p:spPr bwMode="auto">
            <a:xfrm>
              <a:off x="288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5" name="Line 18"/>
            <p:cNvSpPr>
              <a:spLocks noChangeShapeType="1"/>
            </p:cNvSpPr>
            <p:nvPr/>
          </p:nvSpPr>
          <p:spPr bwMode="auto">
            <a:xfrm>
              <a:off x="2976" y="97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19"/>
            <p:cNvSpPr>
              <a:spLocks noChangeShapeType="1"/>
            </p:cNvSpPr>
            <p:nvPr/>
          </p:nvSpPr>
          <p:spPr bwMode="auto">
            <a:xfrm>
              <a:off x="3360" y="97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Rectangle 20"/>
            <p:cNvSpPr>
              <a:spLocks noChangeArrowheads="1"/>
            </p:cNvSpPr>
            <p:nvPr/>
          </p:nvSpPr>
          <p:spPr bwMode="auto">
            <a:xfrm>
              <a:off x="192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8" name="Rectangle 21"/>
            <p:cNvSpPr>
              <a:spLocks noChangeArrowheads="1"/>
            </p:cNvSpPr>
            <p:nvPr/>
          </p:nvSpPr>
          <p:spPr bwMode="auto">
            <a:xfrm>
              <a:off x="120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9" name="Rectangle 22"/>
            <p:cNvSpPr>
              <a:spLocks noChangeArrowheads="1"/>
            </p:cNvSpPr>
            <p:nvPr/>
          </p:nvSpPr>
          <p:spPr bwMode="auto">
            <a:xfrm>
              <a:off x="2160" y="1546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0" name="Line 23"/>
            <p:cNvSpPr>
              <a:spLocks noChangeShapeType="1"/>
            </p:cNvSpPr>
            <p:nvPr/>
          </p:nvSpPr>
          <p:spPr bwMode="auto">
            <a:xfrm flipV="1">
              <a:off x="225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1" name="Rectangle 24"/>
            <p:cNvSpPr>
              <a:spLocks noChangeArrowheads="1"/>
            </p:cNvSpPr>
            <p:nvPr/>
          </p:nvSpPr>
          <p:spPr bwMode="auto">
            <a:xfrm>
              <a:off x="1440" y="154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2" name="Line 25"/>
            <p:cNvSpPr>
              <a:spLocks noChangeShapeType="1"/>
            </p:cNvSpPr>
            <p:nvPr/>
          </p:nvSpPr>
          <p:spPr bwMode="auto">
            <a:xfrm>
              <a:off x="153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3" name="Line 26"/>
            <p:cNvSpPr>
              <a:spLocks noChangeShapeType="1"/>
            </p:cNvSpPr>
            <p:nvPr/>
          </p:nvSpPr>
          <p:spPr bwMode="auto">
            <a:xfrm>
              <a:off x="960" y="169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4" name="Text Box 27"/>
            <p:cNvSpPr txBox="1">
              <a:spLocks noChangeArrowheads="1"/>
            </p:cNvSpPr>
            <p:nvPr/>
          </p:nvSpPr>
          <p:spPr bwMode="auto">
            <a:xfrm>
              <a:off x="480" y="150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5" name="Rectangle 28"/>
            <p:cNvSpPr>
              <a:spLocks noChangeArrowheads="1"/>
            </p:cNvSpPr>
            <p:nvPr/>
          </p:nvSpPr>
          <p:spPr bwMode="auto">
            <a:xfrm>
              <a:off x="2640" y="155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6" name="Rectangle 29"/>
            <p:cNvSpPr>
              <a:spLocks noChangeArrowheads="1"/>
            </p:cNvSpPr>
            <p:nvPr/>
          </p:nvSpPr>
          <p:spPr bwMode="auto">
            <a:xfrm>
              <a:off x="2880" y="155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7" name="Line 30"/>
            <p:cNvSpPr>
              <a:spLocks noChangeShapeType="1"/>
            </p:cNvSpPr>
            <p:nvPr/>
          </p:nvSpPr>
          <p:spPr bwMode="auto">
            <a:xfrm>
              <a:off x="2976" y="169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8" name="Line 31"/>
            <p:cNvSpPr>
              <a:spLocks noChangeShapeType="1"/>
            </p:cNvSpPr>
            <p:nvPr/>
          </p:nvSpPr>
          <p:spPr bwMode="auto">
            <a:xfrm>
              <a:off x="3360" y="169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9" name="Rectangle 35"/>
            <p:cNvSpPr>
              <a:spLocks noChangeArrowheads="1"/>
            </p:cNvSpPr>
            <p:nvPr/>
          </p:nvSpPr>
          <p:spPr bwMode="auto">
            <a:xfrm>
              <a:off x="1920" y="2467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0" name="Rectangle 36"/>
            <p:cNvSpPr>
              <a:spLocks noChangeArrowheads="1"/>
            </p:cNvSpPr>
            <p:nvPr/>
          </p:nvSpPr>
          <p:spPr bwMode="auto">
            <a:xfrm>
              <a:off x="1200" y="245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1" name="Rectangle 37"/>
            <p:cNvSpPr>
              <a:spLocks noChangeArrowheads="1"/>
            </p:cNvSpPr>
            <p:nvPr/>
          </p:nvSpPr>
          <p:spPr bwMode="auto">
            <a:xfrm>
              <a:off x="1440" y="245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2" name="Line 38"/>
            <p:cNvSpPr>
              <a:spLocks noChangeShapeType="1"/>
            </p:cNvSpPr>
            <p:nvPr/>
          </p:nvSpPr>
          <p:spPr bwMode="auto">
            <a:xfrm>
              <a:off x="1536" y="2602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3" name="Line 39"/>
            <p:cNvSpPr>
              <a:spLocks noChangeShapeType="1"/>
            </p:cNvSpPr>
            <p:nvPr/>
          </p:nvSpPr>
          <p:spPr bwMode="auto">
            <a:xfrm>
              <a:off x="960" y="260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4" name="Text Box 40"/>
            <p:cNvSpPr txBox="1">
              <a:spLocks noChangeArrowheads="1"/>
            </p:cNvSpPr>
            <p:nvPr/>
          </p:nvSpPr>
          <p:spPr bwMode="auto">
            <a:xfrm>
              <a:off x="480" y="241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5" name="Rectangle 41"/>
            <p:cNvSpPr>
              <a:spLocks noChangeArrowheads="1"/>
            </p:cNvSpPr>
            <p:nvPr/>
          </p:nvSpPr>
          <p:spPr bwMode="auto">
            <a:xfrm>
              <a:off x="192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6" name="Rectangle 42"/>
            <p:cNvSpPr>
              <a:spLocks noChangeArrowheads="1"/>
            </p:cNvSpPr>
            <p:nvPr/>
          </p:nvSpPr>
          <p:spPr bwMode="auto">
            <a:xfrm>
              <a:off x="120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7" name="Rectangle 43"/>
            <p:cNvSpPr>
              <a:spLocks noChangeArrowheads="1"/>
            </p:cNvSpPr>
            <p:nvPr/>
          </p:nvSpPr>
          <p:spPr bwMode="auto">
            <a:xfrm>
              <a:off x="2160" y="3178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8" name="Rectangle 44"/>
            <p:cNvSpPr>
              <a:spLocks noChangeArrowheads="1"/>
            </p:cNvSpPr>
            <p:nvPr/>
          </p:nvSpPr>
          <p:spPr bwMode="auto">
            <a:xfrm>
              <a:off x="1440" y="317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9" name="Line 45"/>
            <p:cNvSpPr>
              <a:spLocks noChangeShapeType="1"/>
            </p:cNvSpPr>
            <p:nvPr/>
          </p:nvSpPr>
          <p:spPr bwMode="auto">
            <a:xfrm>
              <a:off x="960" y="332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0" name="Text Box 46"/>
            <p:cNvSpPr txBox="1">
              <a:spLocks noChangeArrowheads="1"/>
            </p:cNvSpPr>
            <p:nvPr/>
          </p:nvSpPr>
          <p:spPr bwMode="auto">
            <a:xfrm>
              <a:off x="480" y="313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1" name="Rectangle 47"/>
            <p:cNvSpPr>
              <a:spLocks noChangeArrowheads="1"/>
            </p:cNvSpPr>
            <p:nvPr/>
          </p:nvSpPr>
          <p:spPr bwMode="auto">
            <a:xfrm>
              <a:off x="2160" y="2467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2" name="Line 48"/>
            <p:cNvSpPr>
              <a:spLocks noChangeShapeType="1"/>
            </p:cNvSpPr>
            <p:nvPr/>
          </p:nvSpPr>
          <p:spPr bwMode="auto">
            <a:xfrm flipV="1">
              <a:off x="1152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3" name="Line 49"/>
            <p:cNvSpPr>
              <a:spLocks noChangeShapeType="1"/>
            </p:cNvSpPr>
            <p:nvPr/>
          </p:nvSpPr>
          <p:spPr bwMode="auto">
            <a:xfrm flipV="1">
              <a:off x="1968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4" name="Text Box 50"/>
            <p:cNvSpPr txBox="1">
              <a:spLocks noChangeArrowheads="1"/>
            </p:cNvSpPr>
            <p:nvPr/>
          </p:nvSpPr>
          <p:spPr bwMode="auto">
            <a:xfrm>
              <a:off x="413" y="1891"/>
              <a:ext cx="7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5" name="Text Box 51"/>
            <p:cNvSpPr txBox="1">
              <a:spLocks noChangeArrowheads="1"/>
            </p:cNvSpPr>
            <p:nvPr/>
          </p:nvSpPr>
          <p:spPr bwMode="auto">
            <a:xfrm>
              <a:off x="1610" y="1925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6" name="Line 52"/>
            <p:cNvSpPr>
              <a:spLocks noChangeShapeType="1"/>
            </p:cNvSpPr>
            <p:nvPr/>
          </p:nvSpPr>
          <p:spPr bwMode="auto">
            <a:xfrm flipV="1">
              <a:off x="1152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7" name="Line 53"/>
            <p:cNvSpPr>
              <a:spLocks noChangeShapeType="1"/>
            </p:cNvSpPr>
            <p:nvPr/>
          </p:nvSpPr>
          <p:spPr bwMode="auto">
            <a:xfrm flipV="1">
              <a:off x="1968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8" name="Text Box 54"/>
            <p:cNvSpPr txBox="1">
              <a:spLocks noChangeArrowheads="1"/>
            </p:cNvSpPr>
            <p:nvPr/>
          </p:nvSpPr>
          <p:spPr bwMode="auto">
            <a:xfrm>
              <a:off x="330" y="3432"/>
              <a:ext cx="94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9" name="Text Box 55"/>
            <p:cNvSpPr txBox="1">
              <a:spLocks noChangeArrowheads="1"/>
            </p:cNvSpPr>
            <p:nvPr/>
          </p:nvSpPr>
          <p:spPr bwMode="auto">
            <a:xfrm>
              <a:off x="1590" y="3567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41720" name="Freeform 56"/>
          <p:cNvSpPr>
            <a:spLocks/>
          </p:cNvSpPr>
          <p:nvPr/>
        </p:nvSpPr>
        <p:spPr bwMode="auto">
          <a:xfrm>
            <a:off x="5772151" y="2309814"/>
            <a:ext cx="3713163" cy="1851025"/>
          </a:xfrm>
          <a:custGeom>
            <a:avLst/>
            <a:gdLst>
              <a:gd name="T0" fmla="*/ 2147483646 w 2161"/>
              <a:gd name="T1" fmla="*/ 2147483646 h 1118"/>
              <a:gd name="T2" fmla="*/ 2147483646 w 2161"/>
              <a:gd name="T3" fmla="*/ 2147483646 h 1118"/>
              <a:gd name="T4" fmla="*/ 2147483646 w 2161"/>
              <a:gd name="T5" fmla="*/ 2147483646 h 1118"/>
              <a:gd name="T6" fmla="*/ 2147483646 w 2161"/>
              <a:gd name="T7" fmla="*/ 2147483646 h 1118"/>
              <a:gd name="T8" fmla="*/ 2147483646 w 2161"/>
              <a:gd name="T9" fmla="*/ 2147483646 h 1118"/>
              <a:gd name="T10" fmla="*/ 0 w 2161"/>
              <a:gd name="T11" fmla="*/ 0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1118">
                <a:moveTo>
                  <a:pt x="2160" y="1118"/>
                </a:moveTo>
                <a:cubicBezTo>
                  <a:pt x="2160" y="965"/>
                  <a:pt x="2161" y="813"/>
                  <a:pt x="2109" y="695"/>
                </a:cubicBezTo>
                <a:cubicBezTo>
                  <a:pt x="2057" y="577"/>
                  <a:pt x="1974" y="496"/>
                  <a:pt x="1846" y="407"/>
                </a:cubicBezTo>
                <a:cubicBezTo>
                  <a:pt x="1718" y="318"/>
                  <a:pt x="1534" y="223"/>
                  <a:pt x="1338" y="161"/>
                </a:cubicBezTo>
                <a:cubicBezTo>
                  <a:pt x="1142" y="99"/>
                  <a:pt x="892" y="61"/>
                  <a:pt x="669" y="34"/>
                </a:cubicBezTo>
                <a:cubicBezTo>
                  <a:pt x="446" y="7"/>
                  <a:pt x="112" y="6"/>
                  <a:pt x="0" y="0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721" name="Freeform 57"/>
          <p:cNvSpPr>
            <a:spLocks/>
          </p:cNvSpPr>
          <p:nvPr/>
        </p:nvSpPr>
        <p:spPr bwMode="auto">
          <a:xfrm>
            <a:off x="4092576" y="4437063"/>
            <a:ext cx="2447925" cy="565150"/>
          </a:xfrm>
          <a:custGeom>
            <a:avLst/>
            <a:gdLst>
              <a:gd name="T0" fmla="*/ 2147483646 w 1542"/>
              <a:gd name="T1" fmla="*/ 0 h 356"/>
              <a:gd name="T2" fmla="*/ 2147483646 w 1542"/>
              <a:gd name="T3" fmla="*/ 2147483646 h 356"/>
              <a:gd name="T4" fmla="*/ 2147483646 w 1542"/>
              <a:gd name="T5" fmla="*/ 2147483646 h 356"/>
              <a:gd name="T6" fmla="*/ 0 w 1542"/>
              <a:gd name="T7" fmla="*/ 2147483646 h 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2" h="356">
                <a:moveTo>
                  <a:pt x="1542" y="0"/>
                </a:moveTo>
                <a:cubicBezTo>
                  <a:pt x="1513" y="55"/>
                  <a:pt x="1484" y="110"/>
                  <a:pt x="1296" y="144"/>
                </a:cubicBezTo>
                <a:cubicBezTo>
                  <a:pt x="1108" y="178"/>
                  <a:pt x="631" y="169"/>
                  <a:pt x="415" y="204"/>
                </a:cubicBezTo>
                <a:cubicBezTo>
                  <a:pt x="199" y="239"/>
                  <a:pt x="69" y="331"/>
                  <a:pt x="0" y="356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1" name="Freeform 58"/>
          <p:cNvSpPr>
            <a:spLocks/>
          </p:cNvSpPr>
          <p:nvPr/>
        </p:nvSpPr>
        <p:spPr bwMode="auto">
          <a:xfrm>
            <a:off x="3957639" y="2241550"/>
            <a:ext cx="1747837" cy="312738"/>
          </a:xfrm>
          <a:custGeom>
            <a:avLst/>
            <a:gdLst>
              <a:gd name="T0" fmla="*/ 0 w 1101"/>
              <a:gd name="T1" fmla="*/ 2147483646 h 197"/>
              <a:gd name="T2" fmla="*/ 2147483646 w 1101"/>
              <a:gd name="T3" fmla="*/ 2147483646 h 197"/>
              <a:gd name="T4" fmla="*/ 2147483646 w 1101"/>
              <a:gd name="T5" fmla="*/ 2147483646 h 197"/>
              <a:gd name="T6" fmla="*/ 2147483646 w 1101"/>
              <a:gd name="T7" fmla="*/ 2147483646 h 197"/>
              <a:gd name="T8" fmla="*/ 2147483646 w 1101"/>
              <a:gd name="T9" fmla="*/ 2147483646 h 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1" h="197">
                <a:moveTo>
                  <a:pt x="0" y="197"/>
                </a:moveTo>
                <a:cubicBezTo>
                  <a:pt x="63" y="145"/>
                  <a:pt x="127" y="94"/>
                  <a:pt x="220" y="62"/>
                </a:cubicBezTo>
                <a:cubicBezTo>
                  <a:pt x="313" y="30"/>
                  <a:pt x="456" y="6"/>
                  <a:pt x="559" y="3"/>
                </a:cubicBezTo>
                <a:cubicBezTo>
                  <a:pt x="662" y="0"/>
                  <a:pt x="749" y="14"/>
                  <a:pt x="839" y="45"/>
                </a:cubicBezTo>
                <a:cubicBezTo>
                  <a:pt x="929" y="76"/>
                  <a:pt x="1057" y="165"/>
                  <a:pt x="1101" y="189"/>
                </a:cubicBezTo>
              </a:path>
            </a:pathLst>
          </a:custGeom>
          <a:noFill/>
          <a:ln w="25400">
            <a:solidFill>
              <a:srgbClr val="3366FF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矩形 5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35332" y="3791019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9" name="矩形 5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11575" y="4888776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3066" y="11385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从带表头结点的单链表中删除第一个</a:t>
            </a:r>
            <a:r>
              <a:rPr lang="zh-CN" altLang="en-US" sz="3200" dirty="0" smtClean="0"/>
              <a:t>结点</a:t>
            </a:r>
            <a:endParaRPr lang="zh-CN" altLang="en-US" sz="3200" dirty="0"/>
          </a:p>
        </p:txBody>
      </p:sp>
      <p:sp>
        <p:nvSpPr>
          <p:cNvPr id="62" name="爆炸形 1 61"/>
          <p:cNvSpPr>
            <a:spLocks noChangeArrowheads="1"/>
          </p:cNvSpPr>
          <p:nvPr/>
        </p:nvSpPr>
        <p:spPr bwMode="auto">
          <a:xfrm>
            <a:off x="9347201" y="4739541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20" grpId="0" animBg="1"/>
      <p:bldP spid="241720" grpId="1" animBg="1"/>
      <p:bldP spid="241721" grpId="0" animBg="1"/>
      <p:bldP spid="241721" grpId="1" animBg="1"/>
      <p:bldP spid="6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用模板定义的带头结点的单链表类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带附加头结点的单链表的类定义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LinkedList.h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	       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链表结点类的定义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data;			       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*link;     	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链指针域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仅初始化指针成员的构造函数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T&amp;item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data=item;   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初始化数据与指针成员的构造函数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987" y="4797152"/>
            <a:ext cx="790575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类模板将类的数据成员和成员函数设计得更完整、更灵活。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类模板更易于复用。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在单链表的类模板定义中，增加了</a:t>
            </a:r>
            <a:r>
              <a:rPr kumimoji="0" lang="zh-CN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表头结点</a:t>
            </a: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单链表类定义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class List : public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单链表类定义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不用继承也可实现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protected: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*first;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 List() { first = new </a:t>
            </a:r>
            <a:r>
              <a:rPr lang="en-US" altLang="zh-CN" sz="1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&lt;T&gt;; }  //</a:t>
            </a:r>
            <a:r>
              <a:rPr lang="zh-CN" alt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List(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T&amp; x) { first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&lt;T&gt;(x);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List( List&lt;T&gt;&amp; L);	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~List(){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();}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将链表置为空表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Length()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计算链表的长度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764704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返回附加头结点</a:t>
            </a:r>
            <a:r>
              <a:rPr lang="zh-CN" altLang="en-US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8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{return first}; 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*Search(T x);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搜索含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*Locate(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定位第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 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取出第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更新第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Insert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元素后插入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Remove(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return first-&gt;link == NULL ? true : false; 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IsFull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{return false;}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判表满否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Sort();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排序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Input();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void Output();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List&lt;T&gt;&amp; operator=(List&lt;T&gt;&amp; L); 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重载函数：赋值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606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链表置空算法（保留表头结点）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>
          <a:xfrm>
            <a:off x="729620" y="3267271"/>
            <a:ext cx="6014452" cy="167389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			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*q;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while (first-&gt;link != NULL)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q = first-&gt;link;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保存被删结点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q-&gt;link;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从链上摘下该结点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delete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q;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5087888" y="1052736"/>
            <a:ext cx="5930937" cy="3229227"/>
            <a:chOff x="809" y="384"/>
            <a:chExt cx="4231" cy="3379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680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2112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016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544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2976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2880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408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840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744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4272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608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392" y="6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814" y="389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3168" y="384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V="1">
              <a:off x="2112" y="384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2400" y="384"/>
              <a:ext cx="76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V="1">
              <a:off x="2688" y="86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2680" y="821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>
              <a:off x="2784" y="480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832" y="480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675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>
              <a:off x="2011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112" y="1584"/>
              <a:ext cx="1291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403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3835" y="1584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3739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4267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4603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1387" y="158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809" y="130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1675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2011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215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4267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>
              <a:off x="4603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387" y="2496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809" y="2213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4032" y="1296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 flipV="1">
              <a:off x="2112" y="1296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flipH="1">
              <a:off x="2400" y="1296"/>
              <a:ext cx="16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4800" y="2208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 flipV="1">
              <a:off x="2112" y="2208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 flipH="1">
              <a:off x="2400" y="2208"/>
              <a:ext cx="24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flipV="1">
              <a:off x="3552" y="1776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3544" y="1733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>
              <a:off x="3648" y="1392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3696" y="1392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V="1">
              <a:off x="4416" y="2707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4408" y="2664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 flipH="1">
              <a:off x="4512" y="2323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4560" y="2323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1675" y="312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>
              <a:off x="2011" y="312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>
              <a:off x="1387" y="326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809" y="298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2535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" name="Text Box 59"/>
            <p:cNvSpPr txBox="1">
              <a:spLocks noChangeArrowheads="1"/>
            </p:cNvSpPr>
            <p:nvPr/>
          </p:nvSpPr>
          <p:spPr bwMode="auto">
            <a:xfrm>
              <a:off x="3407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7" name="Text Box 60"/>
            <p:cNvSpPr txBox="1">
              <a:spLocks noChangeArrowheads="1"/>
            </p:cNvSpPr>
            <p:nvPr/>
          </p:nvSpPr>
          <p:spPr bwMode="auto">
            <a:xfrm>
              <a:off x="3407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8" name="Text Box 61"/>
            <p:cNvSpPr txBox="1">
              <a:spLocks noChangeArrowheads="1"/>
            </p:cNvSpPr>
            <p:nvPr/>
          </p:nvSpPr>
          <p:spPr bwMode="auto">
            <a:xfrm>
              <a:off x="4271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auto">
            <a:xfrm>
              <a:off x="4271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0" name="Text Box 63"/>
            <p:cNvSpPr txBox="1">
              <a:spLocks noChangeArrowheads="1"/>
            </p:cNvSpPr>
            <p:nvPr/>
          </p:nvSpPr>
          <p:spPr bwMode="auto">
            <a:xfrm>
              <a:off x="4263" y="2213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 flipV="1">
              <a:off x="1872" y="3475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72" name="Text Box 51"/>
          <p:cNvSpPr txBox="1">
            <a:spLocks noChangeArrowheads="1"/>
          </p:cNvSpPr>
          <p:nvPr/>
        </p:nvSpPr>
        <p:spPr bwMode="auto">
          <a:xfrm>
            <a:off x="6424847" y="3947720"/>
            <a:ext cx="385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endParaRPr lang="en-US" altLang="zh-CN" sz="2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5400" b="1" dirty="0">
                <a:solidFill>
                  <a:srgbClr val="C62400"/>
                </a:solidFill>
              </a:rPr>
              <a:t>第</a:t>
            </a:r>
            <a:r>
              <a:rPr lang="en-US" altLang="zh-CN" sz="5400" b="1" dirty="0">
                <a:solidFill>
                  <a:srgbClr val="C6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5400" b="1" dirty="0">
                <a:solidFill>
                  <a:srgbClr val="C62400"/>
                </a:solidFill>
              </a:rPr>
              <a:t>章 线性表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8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  <a:cs typeface="+mn-cs"/>
              </a:rPr>
              <a:t>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顺序表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2.3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单链表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线性链表的其他变形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2.5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多项式的表示和运算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475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4084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1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4694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2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303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3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9134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4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1" name="Rectangle 10"/>
          <p:cNvSpPr>
            <a:spLocks noChangeArrowheads="1"/>
          </p:cNvSpPr>
          <p:nvPr/>
        </p:nvSpPr>
        <p:spPr bwMode="auto">
          <a:xfrm>
            <a:off x="6523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5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7132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3" name="Rectangle 12"/>
          <p:cNvSpPr>
            <a:spLocks noChangeArrowheads="1"/>
          </p:cNvSpPr>
          <p:nvPr/>
        </p:nvSpPr>
        <p:spPr bwMode="auto">
          <a:xfrm>
            <a:off x="7742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15374" name="Rectangle 13"/>
          <p:cNvSpPr>
            <a:spLocks noChangeArrowheads="1"/>
          </p:cNvSpPr>
          <p:nvPr/>
        </p:nvSpPr>
        <p:spPr bwMode="auto">
          <a:xfrm>
            <a:off x="8351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5" name="Text Box 16"/>
          <p:cNvSpPr txBox="1">
            <a:spLocks noChangeArrowheads="1"/>
          </p:cNvSpPr>
          <p:nvPr/>
        </p:nvSpPr>
        <p:spPr bwMode="auto">
          <a:xfrm>
            <a:off x="7978775" y="5403851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FF"/>
                </a:solidFill>
                <a:latin typeface="Times New Roman" panose="02020603050405020304" pitchFamily="18" charset="0"/>
              </a:rPr>
              <a:t>maxSize-1</a:t>
            </a:r>
          </a:p>
        </p:txBody>
      </p:sp>
      <p:sp>
        <p:nvSpPr>
          <p:cNvPr id="15376" name="Text Box 17"/>
          <p:cNvSpPr txBox="1">
            <a:spLocks noChangeArrowheads="1"/>
          </p:cNvSpPr>
          <p:nvPr/>
        </p:nvSpPr>
        <p:spPr bwMode="auto">
          <a:xfrm>
            <a:off x="3322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0 </a:t>
            </a:r>
          </a:p>
        </p:txBody>
      </p:sp>
      <p:sp>
        <p:nvSpPr>
          <p:cNvPr id="15377" name="Text Box 20"/>
          <p:cNvSpPr txBox="1">
            <a:spLocks noChangeArrowheads="1"/>
          </p:cNvSpPr>
          <p:nvPr/>
        </p:nvSpPr>
        <p:spPr bwMode="auto">
          <a:xfrm>
            <a:off x="3932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1 </a:t>
            </a:r>
          </a:p>
        </p:txBody>
      </p:sp>
      <p:sp>
        <p:nvSpPr>
          <p:cNvPr id="15378" name="Text Box 21"/>
          <p:cNvSpPr txBox="1">
            <a:spLocks noChangeArrowheads="1"/>
          </p:cNvSpPr>
          <p:nvPr/>
        </p:nvSpPr>
        <p:spPr bwMode="auto">
          <a:xfrm>
            <a:off x="45418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2 </a:t>
            </a:r>
          </a:p>
        </p:txBody>
      </p:sp>
      <p:sp>
        <p:nvSpPr>
          <p:cNvPr id="15379" name="Text Box 22"/>
          <p:cNvSpPr txBox="1">
            <a:spLocks noChangeArrowheads="1"/>
          </p:cNvSpPr>
          <p:nvPr/>
        </p:nvSpPr>
        <p:spPr bwMode="auto">
          <a:xfrm>
            <a:off x="51514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3 </a:t>
            </a:r>
          </a:p>
        </p:txBody>
      </p:sp>
      <p:sp>
        <p:nvSpPr>
          <p:cNvPr id="15380" name="Text Box 23"/>
          <p:cNvSpPr txBox="1">
            <a:spLocks noChangeArrowheads="1"/>
          </p:cNvSpPr>
          <p:nvPr/>
        </p:nvSpPr>
        <p:spPr bwMode="auto">
          <a:xfrm>
            <a:off x="57610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4 </a:t>
            </a:r>
          </a:p>
        </p:txBody>
      </p:sp>
      <p:sp>
        <p:nvSpPr>
          <p:cNvPr id="15381" name="Text Box 24"/>
          <p:cNvSpPr txBox="1">
            <a:spLocks noChangeArrowheads="1"/>
          </p:cNvSpPr>
          <p:nvPr/>
        </p:nvSpPr>
        <p:spPr bwMode="auto">
          <a:xfrm>
            <a:off x="6370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5 </a:t>
            </a:r>
          </a:p>
        </p:txBody>
      </p:sp>
      <p:sp>
        <p:nvSpPr>
          <p:cNvPr id="15382" name="Text Box 25"/>
          <p:cNvSpPr txBox="1">
            <a:spLocks noChangeArrowheads="1"/>
          </p:cNvSpPr>
          <p:nvPr/>
        </p:nvSpPr>
        <p:spPr bwMode="auto">
          <a:xfrm>
            <a:off x="6980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6 </a:t>
            </a:r>
          </a:p>
        </p:txBody>
      </p:sp>
      <p:grpSp>
        <p:nvGrpSpPr>
          <p:cNvPr id="15383" name="Group 103"/>
          <p:cNvGrpSpPr>
            <a:grpSpLocks/>
          </p:cNvGrpSpPr>
          <p:nvPr/>
        </p:nvGrpSpPr>
        <p:grpSpPr bwMode="auto">
          <a:xfrm>
            <a:off x="2989263" y="5691189"/>
            <a:ext cx="6202362" cy="738187"/>
            <a:chOff x="192" y="282"/>
            <a:chExt cx="4608" cy="647"/>
          </a:xfrm>
        </p:grpSpPr>
        <p:sp>
          <p:nvSpPr>
            <p:cNvPr id="15384" name="Text Box 6"/>
            <p:cNvSpPr txBox="1">
              <a:spLocks noChangeArrowheads="1"/>
            </p:cNvSpPr>
            <p:nvPr/>
          </p:nvSpPr>
          <p:spPr bwMode="auto">
            <a:xfrm>
              <a:off x="1001" y="282"/>
              <a:ext cx="240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385" name="Rectangle 7"/>
            <p:cNvSpPr>
              <a:spLocks noChangeArrowheads="1"/>
            </p:cNvSpPr>
            <p:nvPr/>
          </p:nvSpPr>
          <p:spPr bwMode="auto">
            <a:xfrm>
              <a:off x="960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6" name="Rectangle 8"/>
            <p:cNvSpPr>
              <a:spLocks noChangeArrowheads="1"/>
            </p:cNvSpPr>
            <p:nvPr/>
          </p:nvSpPr>
          <p:spPr bwMode="auto">
            <a:xfrm>
              <a:off x="1248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7" name="Rectangle 9"/>
            <p:cNvSpPr>
              <a:spLocks noChangeArrowheads="1"/>
            </p:cNvSpPr>
            <p:nvPr/>
          </p:nvSpPr>
          <p:spPr bwMode="auto">
            <a:xfrm>
              <a:off x="1776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0</a:t>
              </a:r>
              <a:endParaRPr lang="en-US" altLang="zh-CN" sz="1600">
                <a:ea typeface="黑体" panose="02010609060101010101" pitchFamily="49" charset="-122"/>
              </a:endParaRPr>
            </a:p>
          </p:txBody>
        </p:sp>
        <p:sp>
          <p:nvSpPr>
            <p:cNvPr id="15388" name="Rectangle 10"/>
            <p:cNvSpPr>
              <a:spLocks noChangeArrowheads="1"/>
            </p:cNvSpPr>
            <p:nvPr/>
          </p:nvSpPr>
          <p:spPr bwMode="auto">
            <a:xfrm>
              <a:off x="2064" y="67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9" name="Rectangle 11"/>
            <p:cNvSpPr>
              <a:spLocks noChangeArrowheads="1"/>
            </p:cNvSpPr>
            <p:nvPr/>
          </p:nvSpPr>
          <p:spPr bwMode="auto">
            <a:xfrm>
              <a:off x="2592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0" name="Rectangle 12"/>
            <p:cNvSpPr>
              <a:spLocks noChangeArrowheads="1"/>
            </p:cNvSpPr>
            <p:nvPr/>
          </p:nvSpPr>
          <p:spPr bwMode="auto">
            <a:xfrm>
              <a:off x="2880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91" name="Rectangle 13"/>
            <p:cNvSpPr>
              <a:spLocks noChangeArrowheads="1"/>
            </p:cNvSpPr>
            <p:nvPr/>
          </p:nvSpPr>
          <p:spPr bwMode="auto">
            <a:xfrm>
              <a:off x="4224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n-1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2" name="Rectangle 14"/>
            <p:cNvSpPr>
              <a:spLocks noChangeArrowheads="1"/>
            </p:cNvSpPr>
            <p:nvPr/>
          </p:nvSpPr>
          <p:spPr bwMode="auto">
            <a:xfrm>
              <a:off x="4512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100">
                  <a:ea typeface="黑体" panose="02010609060101010101" pitchFamily="49" charset="-122"/>
                </a:rPr>
                <a:t>∧</a:t>
              </a:r>
            </a:p>
          </p:txBody>
        </p:sp>
        <p:sp>
          <p:nvSpPr>
            <p:cNvPr id="15393" name="Line 15"/>
            <p:cNvSpPr>
              <a:spLocks noChangeShapeType="1"/>
            </p:cNvSpPr>
            <p:nvPr/>
          </p:nvSpPr>
          <p:spPr bwMode="auto">
            <a:xfrm>
              <a:off x="1392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4" name="Line 16"/>
            <p:cNvSpPr>
              <a:spLocks noChangeShapeType="1"/>
            </p:cNvSpPr>
            <p:nvPr/>
          </p:nvSpPr>
          <p:spPr bwMode="auto">
            <a:xfrm>
              <a:off x="2208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5" name="Line 17"/>
            <p:cNvSpPr>
              <a:spLocks noChangeShapeType="1"/>
            </p:cNvSpPr>
            <p:nvPr/>
          </p:nvSpPr>
          <p:spPr bwMode="auto">
            <a:xfrm>
              <a:off x="3024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6" name="Line 18"/>
            <p:cNvSpPr>
              <a:spLocks noChangeShapeType="1"/>
            </p:cNvSpPr>
            <p:nvPr/>
          </p:nvSpPr>
          <p:spPr bwMode="auto">
            <a:xfrm>
              <a:off x="3840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7" name="Text Box 19"/>
            <p:cNvSpPr txBox="1">
              <a:spLocks noChangeArrowheads="1"/>
            </p:cNvSpPr>
            <p:nvPr/>
          </p:nvSpPr>
          <p:spPr bwMode="auto">
            <a:xfrm>
              <a:off x="3504" y="576"/>
              <a:ext cx="432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5398" name="Line 20"/>
            <p:cNvSpPr>
              <a:spLocks noChangeShapeType="1"/>
            </p:cNvSpPr>
            <p:nvPr/>
          </p:nvSpPr>
          <p:spPr bwMode="auto">
            <a:xfrm>
              <a:off x="576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9" name="Text Box 21"/>
            <p:cNvSpPr txBox="1">
              <a:spLocks noChangeArrowheads="1"/>
            </p:cNvSpPr>
            <p:nvPr/>
          </p:nvSpPr>
          <p:spPr bwMode="auto">
            <a:xfrm>
              <a:off x="192" y="624"/>
              <a:ext cx="525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head</a:t>
              </a:r>
            </a:p>
          </p:txBody>
        </p:sp>
        <p:sp>
          <p:nvSpPr>
            <p:cNvPr id="15400" name="Text Box 22"/>
            <p:cNvSpPr txBox="1">
              <a:spLocks noChangeArrowheads="1"/>
            </p:cNvSpPr>
            <p:nvPr/>
          </p:nvSpPr>
          <p:spPr bwMode="auto">
            <a:xfrm>
              <a:off x="2544" y="432"/>
              <a:ext cx="76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data next</a:t>
              </a:r>
            </a:p>
          </p:txBody>
        </p:sp>
        <p:sp>
          <p:nvSpPr>
            <p:cNvPr id="15401" name="Line 23"/>
            <p:cNvSpPr>
              <a:spLocks noChangeShapeType="1"/>
            </p:cNvSpPr>
            <p:nvPr/>
          </p:nvSpPr>
          <p:spPr bwMode="auto">
            <a:xfrm>
              <a:off x="1078" y="508"/>
              <a:ext cx="1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806717" y="1648956"/>
            <a:ext cx="499953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::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Length (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检测指针 </a:t>
            </a:r>
            <a:r>
              <a:rPr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指示第一个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endParaRPr lang="en-US" altLang="zh-CN" sz="20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ListNode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*p = first-&gt;link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	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 = 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逐个结点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p != NULL 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p-&gt;link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count++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			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count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求单链表的长度的算法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65778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3"/>
          <p:cNvSpPr>
            <a:spLocks noChangeShapeType="1"/>
          </p:cNvSpPr>
          <p:nvPr/>
        </p:nvSpPr>
        <p:spPr bwMode="auto">
          <a:xfrm>
            <a:off x="72636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71112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79494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86352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84828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93210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>
            <a:off x="100068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98544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106926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112260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6120679" y="12166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214217" y="91189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V="1">
            <a:off x="8178079" y="15214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8178080" y="15976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79463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93306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107022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6250855" y="1650081"/>
            <a:ext cx="18081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0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65699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>
            <a:off x="72557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71033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79415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86273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>
            <a:off x="84749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93131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>
            <a:off x="99989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98465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06847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>
            <a:off x="112181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6112742" y="25120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33"/>
          <p:cNvSpPr txBox="1">
            <a:spLocks noChangeArrowheads="1"/>
          </p:cNvSpPr>
          <p:nvPr/>
        </p:nvSpPr>
        <p:spPr bwMode="auto">
          <a:xfrm>
            <a:off x="5206280" y="22072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" name="Line 34"/>
          <p:cNvSpPr>
            <a:spLocks noChangeShapeType="1"/>
          </p:cNvSpPr>
          <p:nvPr/>
        </p:nvSpPr>
        <p:spPr bwMode="auto">
          <a:xfrm flipV="1">
            <a:off x="9562379" y="28168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9562380" y="28930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" name="Text Box 36"/>
          <p:cNvSpPr txBox="1">
            <a:spLocks noChangeArrowheads="1"/>
          </p:cNvSpPr>
          <p:nvPr/>
        </p:nvSpPr>
        <p:spPr bwMode="auto">
          <a:xfrm>
            <a:off x="79383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" name="Text Box 37"/>
          <p:cNvSpPr txBox="1">
            <a:spLocks noChangeArrowheads="1"/>
          </p:cNvSpPr>
          <p:nvPr/>
        </p:nvSpPr>
        <p:spPr bwMode="auto">
          <a:xfrm>
            <a:off x="93226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4" name="Text Box 38"/>
          <p:cNvSpPr txBox="1">
            <a:spLocks noChangeArrowheads="1"/>
          </p:cNvSpPr>
          <p:nvPr/>
        </p:nvSpPr>
        <p:spPr bwMode="auto">
          <a:xfrm>
            <a:off x="106942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7522442" y="2918495"/>
            <a:ext cx="180816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" name="Rectangle 40"/>
          <p:cNvSpPr>
            <a:spLocks noChangeArrowheads="1"/>
          </p:cNvSpPr>
          <p:nvPr/>
        </p:nvSpPr>
        <p:spPr bwMode="auto">
          <a:xfrm>
            <a:off x="65699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>
            <a:off x="72557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42"/>
          <p:cNvSpPr>
            <a:spLocks noChangeShapeType="1"/>
          </p:cNvSpPr>
          <p:nvPr/>
        </p:nvSpPr>
        <p:spPr bwMode="auto">
          <a:xfrm>
            <a:off x="71033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43"/>
          <p:cNvSpPr>
            <a:spLocks noChangeArrowheads="1"/>
          </p:cNvSpPr>
          <p:nvPr/>
        </p:nvSpPr>
        <p:spPr bwMode="auto">
          <a:xfrm>
            <a:off x="79415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3" name="Line 44"/>
          <p:cNvSpPr>
            <a:spLocks noChangeShapeType="1"/>
          </p:cNvSpPr>
          <p:nvPr/>
        </p:nvSpPr>
        <p:spPr bwMode="auto">
          <a:xfrm>
            <a:off x="86273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45"/>
          <p:cNvSpPr>
            <a:spLocks noChangeShapeType="1"/>
          </p:cNvSpPr>
          <p:nvPr/>
        </p:nvSpPr>
        <p:spPr bwMode="auto">
          <a:xfrm>
            <a:off x="84749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46"/>
          <p:cNvSpPr>
            <a:spLocks noChangeArrowheads="1"/>
          </p:cNvSpPr>
          <p:nvPr/>
        </p:nvSpPr>
        <p:spPr bwMode="auto">
          <a:xfrm>
            <a:off x="93131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6" name="Line 47"/>
          <p:cNvSpPr>
            <a:spLocks noChangeShapeType="1"/>
          </p:cNvSpPr>
          <p:nvPr/>
        </p:nvSpPr>
        <p:spPr bwMode="auto">
          <a:xfrm>
            <a:off x="99989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48"/>
          <p:cNvSpPr>
            <a:spLocks noChangeShapeType="1"/>
          </p:cNvSpPr>
          <p:nvPr/>
        </p:nvSpPr>
        <p:spPr bwMode="auto">
          <a:xfrm>
            <a:off x="98465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9"/>
          <p:cNvSpPr>
            <a:spLocks noChangeArrowheads="1"/>
          </p:cNvSpPr>
          <p:nvPr/>
        </p:nvSpPr>
        <p:spPr bwMode="auto">
          <a:xfrm>
            <a:off x="106847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9" name="Line 50"/>
          <p:cNvSpPr>
            <a:spLocks noChangeShapeType="1"/>
          </p:cNvSpPr>
          <p:nvPr/>
        </p:nvSpPr>
        <p:spPr bwMode="auto">
          <a:xfrm>
            <a:off x="112181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51"/>
          <p:cNvSpPr>
            <a:spLocks noChangeShapeType="1"/>
          </p:cNvSpPr>
          <p:nvPr/>
        </p:nvSpPr>
        <p:spPr bwMode="auto">
          <a:xfrm>
            <a:off x="6112742" y="38074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Text Box 52"/>
          <p:cNvSpPr txBox="1">
            <a:spLocks noChangeArrowheads="1"/>
          </p:cNvSpPr>
          <p:nvPr/>
        </p:nvSpPr>
        <p:spPr bwMode="auto">
          <a:xfrm>
            <a:off x="5206280" y="35026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2" name="Line 53"/>
          <p:cNvSpPr>
            <a:spLocks noChangeShapeType="1"/>
          </p:cNvSpPr>
          <p:nvPr/>
        </p:nvSpPr>
        <p:spPr bwMode="auto">
          <a:xfrm flipV="1">
            <a:off x="10933979" y="41122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Text Box 54"/>
          <p:cNvSpPr txBox="1">
            <a:spLocks noChangeArrowheads="1"/>
          </p:cNvSpPr>
          <p:nvPr/>
        </p:nvSpPr>
        <p:spPr bwMode="auto">
          <a:xfrm>
            <a:off x="10933980" y="41884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4" name="Text Box 55"/>
          <p:cNvSpPr txBox="1">
            <a:spLocks noChangeArrowheads="1"/>
          </p:cNvSpPr>
          <p:nvPr/>
        </p:nvSpPr>
        <p:spPr bwMode="auto">
          <a:xfrm>
            <a:off x="79383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5" name="Text Box 56"/>
          <p:cNvSpPr txBox="1">
            <a:spLocks noChangeArrowheads="1"/>
          </p:cNvSpPr>
          <p:nvPr/>
        </p:nvSpPr>
        <p:spPr bwMode="auto">
          <a:xfrm>
            <a:off x="93226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6" name="Text Box 57"/>
          <p:cNvSpPr txBox="1">
            <a:spLocks noChangeArrowheads="1"/>
          </p:cNvSpPr>
          <p:nvPr/>
        </p:nvSpPr>
        <p:spPr bwMode="auto">
          <a:xfrm>
            <a:off x="106942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7" name="Text Box 58"/>
          <p:cNvSpPr txBox="1">
            <a:spLocks noChangeArrowheads="1"/>
          </p:cNvSpPr>
          <p:nvPr/>
        </p:nvSpPr>
        <p:spPr bwMode="auto">
          <a:xfrm>
            <a:off x="8884517" y="4239294"/>
            <a:ext cx="180816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8" name="Rectangle 59"/>
          <p:cNvSpPr>
            <a:spLocks noChangeArrowheads="1"/>
          </p:cNvSpPr>
          <p:nvPr/>
        </p:nvSpPr>
        <p:spPr bwMode="auto">
          <a:xfrm>
            <a:off x="65699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9" name="Line 60"/>
          <p:cNvSpPr>
            <a:spLocks noChangeShapeType="1"/>
          </p:cNvSpPr>
          <p:nvPr/>
        </p:nvSpPr>
        <p:spPr bwMode="auto">
          <a:xfrm>
            <a:off x="72557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61"/>
          <p:cNvSpPr>
            <a:spLocks noChangeShapeType="1"/>
          </p:cNvSpPr>
          <p:nvPr/>
        </p:nvSpPr>
        <p:spPr bwMode="auto">
          <a:xfrm>
            <a:off x="71033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Rectangle 62"/>
          <p:cNvSpPr>
            <a:spLocks noChangeArrowheads="1"/>
          </p:cNvSpPr>
          <p:nvPr/>
        </p:nvSpPr>
        <p:spPr bwMode="auto">
          <a:xfrm>
            <a:off x="79415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2" name="Line 63"/>
          <p:cNvSpPr>
            <a:spLocks noChangeShapeType="1"/>
          </p:cNvSpPr>
          <p:nvPr/>
        </p:nvSpPr>
        <p:spPr bwMode="auto">
          <a:xfrm>
            <a:off x="86273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64"/>
          <p:cNvSpPr>
            <a:spLocks noChangeShapeType="1"/>
          </p:cNvSpPr>
          <p:nvPr/>
        </p:nvSpPr>
        <p:spPr bwMode="auto">
          <a:xfrm>
            <a:off x="84749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65"/>
          <p:cNvSpPr>
            <a:spLocks noChangeArrowheads="1"/>
          </p:cNvSpPr>
          <p:nvPr/>
        </p:nvSpPr>
        <p:spPr bwMode="auto">
          <a:xfrm>
            <a:off x="93131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5" name="Line 66"/>
          <p:cNvSpPr>
            <a:spLocks noChangeShapeType="1"/>
          </p:cNvSpPr>
          <p:nvPr/>
        </p:nvSpPr>
        <p:spPr bwMode="auto">
          <a:xfrm>
            <a:off x="99989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67"/>
          <p:cNvSpPr>
            <a:spLocks noChangeShapeType="1"/>
          </p:cNvSpPr>
          <p:nvPr/>
        </p:nvSpPr>
        <p:spPr bwMode="auto">
          <a:xfrm>
            <a:off x="98465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Rectangle 68"/>
          <p:cNvSpPr>
            <a:spLocks noChangeArrowheads="1"/>
          </p:cNvSpPr>
          <p:nvPr/>
        </p:nvSpPr>
        <p:spPr bwMode="auto">
          <a:xfrm>
            <a:off x="106847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8" name="Line 69"/>
          <p:cNvSpPr>
            <a:spLocks noChangeShapeType="1"/>
          </p:cNvSpPr>
          <p:nvPr/>
        </p:nvSpPr>
        <p:spPr bwMode="auto">
          <a:xfrm>
            <a:off x="112181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70"/>
          <p:cNvSpPr>
            <a:spLocks noChangeShapeType="1"/>
          </p:cNvSpPr>
          <p:nvPr/>
        </p:nvSpPr>
        <p:spPr bwMode="auto">
          <a:xfrm>
            <a:off x="6112742" y="51028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auto">
          <a:xfrm>
            <a:off x="5206280" y="47980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 flipV="1">
            <a:off x="11807104" y="54076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Text Box 73"/>
          <p:cNvSpPr txBox="1">
            <a:spLocks noChangeArrowheads="1"/>
          </p:cNvSpPr>
          <p:nvPr/>
        </p:nvSpPr>
        <p:spPr bwMode="auto">
          <a:xfrm>
            <a:off x="11807105" y="54838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3" name="Text Box 74"/>
          <p:cNvSpPr txBox="1">
            <a:spLocks noChangeArrowheads="1"/>
          </p:cNvSpPr>
          <p:nvPr/>
        </p:nvSpPr>
        <p:spPr bwMode="auto">
          <a:xfrm>
            <a:off x="79383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4" name="Text Box 75"/>
          <p:cNvSpPr txBox="1">
            <a:spLocks noChangeArrowheads="1"/>
          </p:cNvSpPr>
          <p:nvPr/>
        </p:nvSpPr>
        <p:spPr bwMode="auto">
          <a:xfrm>
            <a:off x="93226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5" name="Text Box 76"/>
          <p:cNvSpPr txBox="1">
            <a:spLocks noChangeArrowheads="1"/>
          </p:cNvSpPr>
          <p:nvPr/>
        </p:nvSpPr>
        <p:spPr bwMode="auto">
          <a:xfrm>
            <a:off x="106942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6" name="Text Box 77"/>
          <p:cNvSpPr txBox="1">
            <a:spLocks noChangeArrowheads="1"/>
          </p:cNvSpPr>
          <p:nvPr/>
        </p:nvSpPr>
        <p:spPr bwMode="auto">
          <a:xfrm>
            <a:off x="10251355" y="5596606"/>
            <a:ext cx="170497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count= 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单链表的搜索算法</a:t>
            </a:r>
          </a:p>
        </p:txBody>
      </p:sp>
      <p:sp>
        <p:nvSpPr>
          <p:cNvPr id="78851" name="Rectangle 4"/>
          <p:cNvSpPr>
            <a:spLocks noGrp="1" noChangeArrowheads="1"/>
          </p:cNvSpPr>
          <p:nvPr>
            <p:ph idx="1"/>
          </p:nvPr>
        </p:nvSpPr>
        <p:spPr>
          <a:xfrm>
            <a:off x="1629072" y="2132856"/>
            <a:ext cx="9579496" cy="4464496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*List&lt;T&gt;::Search(T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在表中搜索含数据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的结点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搜索成功时函数返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该结点地址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否则返回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first-&gt;link;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while ( current != NULL)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if (current-&gt;data = = x )  break;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else  current = current-&gt;link;  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沿着链找含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current;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7953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6" name="Line 3"/>
          <p:cNvSpPr>
            <a:spLocks noChangeShapeType="1"/>
          </p:cNvSpPr>
          <p:nvPr/>
        </p:nvSpPr>
        <p:spPr bwMode="auto">
          <a:xfrm>
            <a:off x="54811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53287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1669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68527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67003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75385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82243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80719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89101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>
            <a:off x="94435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4338166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3431704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61637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75480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89196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单链表的定位算法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413048" y="2276872"/>
            <a:ext cx="10515600" cy="368406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513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53371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51847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229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7087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65563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3945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80803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79279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87661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92995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194150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3287688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0197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74040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87756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40" y="3068960"/>
            <a:ext cx="1606143" cy="14262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12424" y="4547008"/>
            <a:ext cx="2088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自己编程时请忽略这个函数，不要调用这个函数，否则复杂度</a:t>
            </a:r>
            <a:r>
              <a:rPr lang="en-US" altLang="zh-CN" sz="2400" b="0" dirty="0" smtClean="0"/>
              <a:t>x O(n)</a:t>
            </a:r>
            <a:endParaRPr lang="zh-CN" altLang="en-US" sz="24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单链表的插入算法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1197024" y="2103040"/>
            <a:ext cx="10515600" cy="427828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List&lt;T&gt;::Insert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将新元素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插入在链表中第 </a:t>
            </a:r>
            <a:r>
              <a:rPr lang="en-US" altLang="zh-CN" sz="24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个结点之后。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if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(current == NULL) return false;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无插入位置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zh-CN" altLang="en-US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&lt;T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&gt; *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=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new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&lt;T&gt;(x);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创建新结点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链接在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current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;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return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true; 				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585894" y="5544274"/>
            <a:ext cx="4606106" cy="724978"/>
          </a:xfrm>
          <a:prstGeom prst="wedgeRectCallout">
            <a:avLst>
              <a:gd name="adj1" fmla="val -39613"/>
              <a:gd name="adj2" fmla="val -1228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/>
              <a:t>作业</a:t>
            </a:r>
            <a:r>
              <a:rPr lang="en-US" altLang="zh-CN" sz="1600" dirty="0"/>
              <a:t>3</a:t>
            </a:r>
            <a:r>
              <a:rPr lang="zh-CN" altLang="en-US" sz="1600" dirty="0"/>
              <a:t>：在链表中元素值为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的节点后插入元素值</a:t>
            </a:r>
            <a:r>
              <a:rPr lang="en-US" altLang="zh-CN" sz="1600" dirty="0"/>
              <a:t>e</a:t>
            </a:r>
          </a:p>
          <a:p>
            <a:pPr algn="ctr">
              <a:defRPr/>
            </a:pPr>
            <a:endParaRPr lang="en-US" altLang="zh-CN" sz="1600" dirty="0"/>
          </a:p>
          <a:p>
            <a:pPr algn="ctr">
              <a:defRPr/>
            </a:pPr>
            <a:r>
              <a:rPr lang="en-US" altLang="zh-CN" sz="1600" dirty="0"/>
              <a:t>Tips</a:t>
            </a:r>
            <a:r>
              <a:rPr lang="zh-CN" altLang="en-US" sz="1600" dirty="0"/>
              <a:t>：考虑存在多个元素值为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4" y="4270908"/>
            <a:ext cx="1069975" cy="11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8649760" y="2671519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O(n) or O(n</a:t>
            </a:r>
            <a:r>
              <a:rPr lang="en-US" altLang="zh-CN" sz="2400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7162595" y="-27384"/>
            <a:ext cx="5007230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单链表的删除算法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2060848"/>
            <a:ext cx="10515600" cy="4639137"/>
          </a:xfrm>
        </p:spPr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List&lt;T&gt;::Remove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删除链表第</a:t>
            </a:r>
            <a:r>
              <a:rPr lang="en-US" altLang="zh-CN" sz="18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个元素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通过引用参数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返回元素值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Locate(i</a:t>
            </a:r>
            <a:r>
              <a:rPr lang="en-US" altLang="zh-CN" sz="2400" dirty="0">
                <a:latin typeface="Courier New" panose="02070309020205020404" pitchFamily="49" charset="0"/>
                <a:ea typeface="隶书" panose="02010509060101010101" pitchFamily="49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1);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== NULL ||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== NULL)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return false; 	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删除不成功 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*del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x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data;	</a:t>
            </a:r>
            <a:endParaRPr lang="en-US" altLang="zh-CN" sz="24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del;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return true;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752184" y="2363354"/>
            <a:ext cx="4326899" cy="1341438"/>
          </a:xfrm>
          <a:prstGeom prst="wedgeRectCallout">
            <a:avLst>
              <a:gd name="adj1" fmla="val -38107"/>
              <a:gd name="adj2" fmla="val 984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4</a:t>
            </a:r>
            <a:r>
              <a:rPr lang="zh-CN" altLang="en-US" sz="2000" dirty="0"/>
              <a:t>：删除链表中元素值为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</a:t>
            </a:r>
            <a:endParaRPr lang="en-US" altLang="zh-CN" sz="2000" dirty="0"/>
          </a:p>
          <a:p>
            <a:pPr algn="ctr">
              <a:defRPr/>
            </a:pPr>
            <a:endParaRPr lang="en-US" altLang="zh-CN" sz="2000" dirty="0"/>
          </a:p>
          <a:p>
            <a:pPr algn="ctr">
              <a:defRPr/>
            </a:pPr>
            <a:r>
              <a:rPr lang="en-US" altLang="zh-CN" sz="2000" dirty="0"/>
              <a:t>Tips</a:t>
            </a:r>
            <a:r>
              <a:rPr lang="zh-CN" altLang="en-US" sz="2000" dirty="0"/>
              <a:t>：考虑存在多个元素值为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08" y="3712129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前插法建立单链表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6389754" y="3174504"/>
            <a:ext cx="5836840" cy="3409753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从一个空表开始，重复读入数据：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生成新结点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将读入数据存放到新结点的数据域中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将该新结点插入到链表的前端</a:t>
            </a:r>
          </a:p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直到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读入结束符为止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。</a:t>
            </a:r>
          </a:p>
        </p:txBody>
      </p:sp>
      <p:grpSp>
        <p:nvGrpSpPr>
          <p:cNvPr id="82948" name="Group 4"/>
          <p:cNvGrpSpPr>
            <a:grpSpLocks/>
          </p:cNvGrpSpPr>
          <p:nvPr/>
        </p:nvGrpSpPr>
        <p:grpSpPr bwMode="auto">
          <a:xfrm>
            <a:off x="4617640" y="1051000"/>
            <a:ext cx="7239000" cy="1585912"/>
            <a:chOff x="672" y="2697"/>
            <a:chExt cx="4560" cy="999"/>
          </a:xfrm>
        </p:grpSpPr>
        <p:sp>
          <p:nvSpPr>
            <p:cNvPr id="82956" name="Rectangle 5"/>
            <p:cNvSpPr>
              <a:spLocks noChangeArrowheads="1"/>
            </p:cNvSpPr>
            <p:nvPr/>
          </p:nvSpPr>
          <p:spPr bwMode="auto">
            <a:xfrm>
              <a:off x="4272" y="2736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7" name="Rectangle 6"/>
            <p:cNvSpPr>
              <a:spLocks noChangeArrowheads="1"/>
            </p:cNvSpPr>
            <p:nvPr/>
          </p:nvSpPr>
          <p:spPr bwMode="auto">
            <a:xfrm>
              <a:off x="3504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8" name="Rectangle 7"/>
            <p:cNvSpPr>
              <a:spLocks noChangeArrowheads="1"/>
            </p:cNvSpPr>
            <p:nvPr/>
          </p:nvSpPr>
          <p:spPr bwMode="auto">
            <a:xfrm>
              <a:off x="4512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9" name="Line 8"/>
            <p:cNvSpPr>
              <a:spLocks noChangeShapeType="1"/>
            </p:cNvSpPr>
            <p:nvPr/>
          </p:nvSpPr>
          <p:spPr bwMode="auto">
            <a:xfrm>
              <a:off x="4656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Line 9"/>
            <p:cNvSpPr>
              <a:spLocks noChangeShapeType="1"/>
            </p:cNvSpPr>
            <p:nvPr/>
          </p:nvSpPr>
          <p:spPr bwMode="auto">
            <a:xfrm>
              <a:off x="4944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Rectangle 10"/>
            <p:cNvSpPr>
              <a:spLocks noChangeArrowheads="1"/>
            </p:cNvSpPr>
            <p:nvPr/>
          </p:nvSpPr>
          <p:spPr bwMode="auto">
            <a:xfrm>
              <a:off x="3744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2" name="Line 11"/>
            <p:cNvSpPr>
              <a:spLocks noChangeShapeType="1"/>
            </p:cNvSpPr>
            <p:nvPr/>
          </p:nvSpPr>
          <p:spPr bwMode="auto">
            <a:xfrm>
              <a:off x="3840" y="2880"/>
              <a:ext cx="432" cy="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prstDash val="sysDot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3" name="Line 12"/>
            <p:cNvSpPr>
              <a:spLocks noChangeShapeType="1"/>
            </p:cNvSpPr>
            <p:nvPr/>
          </p:nvSpPr>
          <p:spPr bwMode="auto">
            <a:xfrm>
              <a:off x="3264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4" name="Text Box 13"/>
            <p:cNvSpPr txBox="1">
              <a:spLocks noChangeArrowheads="1"/>
            </p:cNvSpPr>
            <p:nvPr/>
          </p:nvSpPr>
          <p:spPr bwMode="auto">
            <a:xfrm>
              <a:off x="2784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5" name="Rectangle 14"/>
            <p:cNvSpPr>
              <a:spLocks noChangeArrowheads="1"/>
            </p:cNvSpPr>
            <p:nvPr/>
          </p:nvSpPr>
          <p:spPr bwMode="auto">
            <a:xfrm>
              <a:off x="4176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6" name="Rectangle 15"/>
            <p:cNvSpPr>
              <a:spLocks noChangeArrowheads="1"/>
            </p:cNvSpPr>
            <p:nvPr/>
          </p:nvSpPr>
          <p:spPr bwMode="auto">
            <a:xfrm>
              <a:off x="4416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7" name="Line 16"/>
            <p:cNvSpPr>
              <a:spLocks noChangeShapeType="1"/>
            </p:cNvSpPr>
            <p:nvPr/>
          </p:nvSpPr>
          <p:spPr bwMode="auto">
            <a:xfrm flipV="1">
              <a:off x="3792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8" name="Text Box 17"/>
            <p:cNvSpPr txBox="1">
              <a:spLocks noChangeArrowheads="1"/>
            </p:cNvSpPr>
            <p:nvPr/>
          </p:nvSpPr>
          <p:spPr bwMode="auto">
            <a:xfrm>
              <a:off x="2832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9" name="Line 18"/>
            <p:cNvSpPr>
              <a:spLocks noChangeShapeType="1"/>
            </p:cNvSpPr>
            <p:nvPr/>
          </p:nvSpPr>
          <p:spPr bwMode="auto">
            <a:xfrm>
              <a:off x="3840" y="2928"/>
              <a:ext cx="384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0" name="Line 19"/>
            <p:cNvSpPr>
              <a:spLocks noChangeShapeType="1"/>
            </p:cNvSpPr>
            <p:nvPr/>
          </p:nvSpPr>
          <p:spPr bwMode="auto">
            <a:xfrm flipV="1">
              <a:off x="4512" y="3061"/>
              <a:ext cx="0" cy="3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1" name="Rectangle 20"/>
            <p:cNvSpPr>
              <a:spLocks noChangeArrowheads="1"/>
            </p:cNvSpPr>
            <p:nvPr/>
          </p:nvSpPr>
          <p:spPr bwMode="auto">
            <a:xfrm>
              <a:off x="1392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2" name="Line 21"/>
            <p:cNvSpPr>
              <a:spLocks noChangeShapeType="1"/>
            </p:cNvSpPr>
            <p:nvPr/>
          </p:nvSpPr>
          <p:spPr bwMode="auto">
            <a:xfrm>
              <a:off x="1152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3" name="Text Box 22"/>
            <p:cNvSpPr txBox="1">
              <a:spLocks noChangeArrowheads="1"/>
            </p:cNvSpPr>
            <p:nvPr/>
          </p:nvSpPr>
          <p:spPr bwMode="auto">
            <a:xfrm>
              <a:off x="672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4" name="Rectangle 23"/>
            <p:cNvSpPr>
              <a:spLocks noChangeArrowheads="1"/>
            </p:cNvSpPr>
            <p:nvPr/>
          </p:nvSpPr>
          <p:spPr bwMode="auto">
            <a:xfrm>
              <a:off x="2064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5" name="Line 24"/>
            <p:cNvSpPr>
              <a:spLocks noChangeShapeType="1"/>
            </p:cNvSpPr>
            <p:nvPr/>
          </p:nvSpPr>
          <p:spPr bwMode="auto">
            <a:xfrm flipV="1">
              <a:off x="1680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6" name="Text Box 25"/>
            <p:cNvSpPr txBox="1">
              <a:spLocks noChangeArrowheads="1"/>
            </p:cNvSpPr>
            <p:nvPr/>
          </p:nvSpPr>
          <p:spPr bwMode="auto">
            <a:xfrm>
              <a:off x="720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7" name="Rectangle 26"/>
            <p:cNvSpPr>
              <a:spLocks noChangeArrowheads="1"/>
            </p:cNvSpPr>
            <p:nvPr/>
          </p:nvSpPr>
          <p:spPr bwMode="auto">
            <a:xfrm>
              <a:off x="1632" y="2736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8" name="Rectangle 27"/>
            <p:cNvSpPr>
              <a:spLocks noChangeArrowheads="1"/>
            </p:cNvSpPr>
            <p:nvPr/>
          </p:nvSpPr>
          <p:spPr bwMode="auto">
            <a:xfrm>
              <a:off x="2304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9" name="Line 28"/>
            <p:cNvSpPr>
              <a:spLocks noChangeShapeType="1"/>
            </p:cNvSpPr>
            <p:nvPr/>
          </p:nvSpPr>
          <p:spPr bwMode="auto">
            <a:xfrm>
              <a:off x="1728" y="2976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08004" y="2107704"/>
            <a:ext cx="6437237" cy="393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inputFront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kumimoji="0" lang="en-US" altLang="zh-CN" sz="2000" b="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为输入结束标志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while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new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创建新结点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if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kumimoji="0" lang="zh-CN" altLang="en-US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-&gt;link = first-&gt;link;	  </a:t>
            </a:r>
            <a:r>
              <a:rPr kumimoji="0" lang="en-US" altLang="zh-CN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插在表前端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23792" y="980728"/>
            <a:ext cx="0" cy="135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17840" y="335699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223792" y="2332112"/>
            <a:ext cx="1994048" cy="102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40" y="5517232"/>
            <a:ext cx="1254272" cy="11137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007768" y="6481593"/>
            <a:ext cx="230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/>
              <a:t>实现</a:t>
            </a:r>
            <a:r>
              <a:rPr lang="zh-CN" altLang="en-US" sz="2000" b="0" dirty="0" smtClean="0"/>
              <a:t>简易</a:t>
            </a:r>
            <a:r>
              <a:rPr lang="en-US" altLang="zh-CN" sz="2000" b="0" dirty="0" smtClean="0"/>
              <a:t>UI</a:t>
            </a:r>
            <a:r>
              <a:rPr lang="zh-CN" altLang="en-US" sz="2000" b="0" dirty="0" smtClean="0"/>
              <a:t>的代码</a:t>
            </a:r>
            <a:endParaRPr lang="zh-CN" altLang="en-US" sz="20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后插法建立单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7086428" y="3356992"/>
            <a:ext cx="4646611" cy="2603947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每次将新结点插到链表的表尾；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设置一个尾指针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last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，总是指向表中最后一个结点，新结点插在它的后面；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尾指针 </a:t>
            </a:r>
            <a:r>
              <a:rPr lang="en-US" altLang="zh-CN" sz="2400" dirty="0">
                <a:latin typeface="Times New Roman" panose="02020603050405020304" pitchFamily="18" charset="0"/>
                <a:cs typeface="+mn-cs"/>
              </a:rPr>
              <a:t>last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初始时置为指向表头结点地址。</a:t>
            </a:r>
          </a:p>
        </p:txBody>
      </p:sp>
      <p:grpSp>
        <p:nvGrpSpPr>
          <p:cNvPr id="84995" name="Group 34"/>
          <p:cNvGrpSpPr>
            <a:grpSpLocks/>
          </p:cNvGrpSpPr>
          <p:nvPr/>
        </p:nvGrpSpPr>
        <p:grpSpPr bwMode="auto">
          <a:xfrm>
            <a:off x="4871864" y="908720"/>
            <a:ext cx="7013575" cy="1928813"/>
            <a:chOff x="670" y="2352"/>
            <a:chExt cx="4418" cy="1215"/>
          </a:xfrm>
        </p:grpSpPr>
        <p:sp>
          <p:nvSpPr>
            <p:cNvPr id="85006" name="Rectangle 5"/>
            <p:cNvSpPr>
              <a:spLocks noChangeArrowheads="1"/>
            </p:cNvSpPr>
            <p:nvPr/>
          </p:nvSpPr>
          <p:spPr bwMode="auto">
            <a:xfrm>
              <a:off x="4272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7" name="Rectangle 6"/>
            <p:cNvSpPr>
              <a:spLocks noChangeArrowheads="1"/>
            </p:cNvSpPr>
            <p:nvPr/>
          </p:nvSpPr>
          <p:spPr bwMode="auto">
            <a:xfrm>
              <a:off x="3360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8" name="Rectangle 7"/>
            <p:cNvSpPr>
              <a:spLocks noChangeArrowheads="1"/>
            </p:cNvSpPr>
            <p:nvPr/>
          </p:nvSpPr>
          <p:spPr bwMode="auto">
            <a:xfrm>
              <a:off x="4512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09" name="Rectangle 8"/>
            <p:cNvSpPr>
              <a:spLocks noChangeArrowheads="1"/>
            </p:cNvSpPr>
            <p:nvPr/>
          </p:nvSpPr>
          <p:spPr bwMode="auto">
            <a:xfrm>
              <a:off x="3600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0" name="Line 9"/>
            <p:cNvSpPr>
              <a:spLocks noChangeShapeType="1"/>
            </p:cNvSpPr>
            <p:nvPr/>
          </p:nvSpPr>
          <p:spPr bwMode="auto">
            <a:xfrm>
              <a:off x="3840" y="2544"/>
              <a:ext cx="43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1" name="Line 10"/>
            <p:cNvSpPr>
              <a:spLocks noChangeShapeType="1"/>
            </p:cNvSpPr>
            <p:nvPr/>
          </p:nvSpPr>
          <p:spPr bwMode="auto">
            <a:xfrm>
              <a:off x="3120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2" name="Rectangle 11"/>
            <p:cNvSpPr>
              <a:spLocks noChangeArrowheads="1"/>
            </p:cNvSpPr>
            <p:nvPr/>
          </p:nvSpPr>
          <p:spPr bwMode="auto">
            <a:xfrm>
              <a:off x="4656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3" name="Rectangle 12"/>
            <p:cNvSpPr>
              <a:spLocks noChangeArrowheads="1"/>
            </p:cNvSpPr>
            <p:nvPr/>
          </p:nvSpPr>
          <p:spPr bwMode="auto">
            <a:xfrm>
              <a:off x="4896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14" name="Line 13"/>
            <p:cNvSpPr>
              <a:spLocks noChangeShapeType="1"/>
            </p:cNvSpPr>
            <p:nvPr/>
          </p:nvSpPr>
          <p:spPr bwMode="auto">
            <a:xfrm flipV="1">
              <a:off x="4272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5" name="Text Box 14"/>
            <p:cNvSpPr txBox="1">
              <a:spLocks noChangeArrowheads="1"/>
            </p:cNvSpPr>
            <p:nvPr/>
          </p:nvSpPr>
          <p:spPr bwMode="auto">
            <a:xfrm>
              <a:off x="3312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6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144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7" name="Rectangle 16"/>
            <p:cNvSpPr>
              <a:spLocks noChangeArrowheads="1"/>
            </p:cNvSpPr>
            <p:nvPr/>
          </p:nvSpPr>
          <p:spPr bwMode="auto">
            <a:xfrm>
              <a:off x="1392" y="2391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8" name="Line 17"/>
            <p:cNvSpPr>
              <a:spLocks noChangeShapeType="1"/>
            </p:cNvSpPr>
            <p:nvPr/>
          </p:nvSpPr>
          <p:spPr bwMode="auto">
            <a:xfrm>
              <a:off x="1152" y="2535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9" name="Text Box 18"/>
            <p:cNvSpPr txBox="1">
              <a:spLocks noChangeArrowheads="1"/>
            </p:cNvSpPr>
            <p:nvPr/>
          </p:nvSpPr>
          <p:spPr bwMode="auto">
            <a:xfrm>
              <a:off x="672" y="2352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0" name="Rectangle 19"/>
            <p:cNvSpPr>
              <a:spLocks noChangeArrowheads="1"/>
            </p:cNvSpPr>
            <p:nvPr/>
          </p:nvSpPr>
          <p:spPr bwMode="auto">
            <a:xfrm>
              <a:off x="2064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1" name="Line 20"/>
            <p:cNvSpPr>
              <a:spLocks noChangeShapeType="1"/>
            </p:cNvSpPr>
            <p:nvPr/>
          </p:nvSpPr>
          <p:spPr bwMode="auto">
            <a:xfrm flipV="1">
              <a:off x="1680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2" name="Text Box 21"/>
            <p:cNvSpPr txBox="1">
              <a:spLocks noChangeArrowheads="1"/>
            </p:cNvSpPr>
            <p:nvPr/>
          </p:nvSpPr>
          <p:spPr bwMode="auto">
            <a:xfrm>
              <a:off x="720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3" name="Rectangle 22"/>
            <p:cNvSpPr>
              <a:spLocks noChangeArrowheads="1"/>
            </p:cNvSpPr>
            <p:nvPr/>
          </p:nvSpPr>
          <p:spPr bwMode="auto">
            <a:xfrm>
              <a:off x="1632" y="2391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24" name="Rectangle 23"/>
            <p:cNvSpPr>
              <a:spLocks noChangeArrowheads="1"/>
            </p:cNvSpPr>
            <p:nvPr/>
          </p:nvSpPr>
          <p:spPr bwMode="auto">
            <a:xfrm>
              <a:off x="2304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5" name="Line 24"/>
            <p:cNvSpPr>
              <a:spLocks noChangeShapeType="1"/>
            </p:cNvSpPr>
            <p:nvPr/>
          </p:nvSpPr>
          <p:spPr bwMode="auto">
            <a:xfrm>
              <a:off x="1728" y="2631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Line 25"/>
            <p:cNvSpPr>
              <a:spLocks noChangeShapeType="1"/>
            </p:cNvSpPr>
            <p:nvPr/>
          </p:nvSpPr>
          <p:spPr bwMode="auto">
            <a:xfrm flipV="1">
              <a:off x="1104" y="2640"/>
              <a:ext cx="288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7" name="Text Box 26"/>
            <p:cNvSpPr txBox="1">
              <a:spLocks noChangeArrowheads="1"/>
            </p:cNvSpPr>
            <p:nvPr/>
          </p:nvSpPr>
          <p:spPr bwMode="auto">
            <a:xfrm>
              <a:off x="670" y="2592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8" name="Line 27"/>
            <p:cNvSpPr>
              <a:spLocks noChangeShapeType="1"/>
            </p:cNvSpPr>
            <p:nvPr/>
          </p:nvSpPr>
          <p:spPr bwMode="auto">
            <a:xfrm flipV="1">
              <a:off x="1776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9" name="Text Box 28"/>
            <p:cNvSpPr txBox="1">
              <a:spLocks noChangeArrowheads="1"/>
            </p:cNvSpPr>
            <p:nvPr/>
          </p:nvSpPr>
          <p:spPr bwMode="auto">
            <a:xfrm>
              <a:off x="1342" y="3240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0" name="Line 29"/>
            <p:cNvSpPr>
              <a:spLocks noChangeShapeType="1"/>
            </p:cNvSpPr>
            <p:nvPr/>
          </p:nvSpPr>
          <p:spPr bwMode="auto">
            <a:xfrm flipH="1">
              <a:off x="2832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1" name="Line 30"/>
            <p:cNvSpPr>
              <a:spLocks noChangeShapeType="1"/>
            </p:cNvSpPr>
            <p:nvPr/>
          </p:nvSpPr>
          <p:spPr bwMode="auto">
            <a:xfrm flipV="1">
              <a:off x="3983" y="2649"/>
              <a:ext cx="289" cy="16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2" name="Text Box 31"/>
            <p:cNvSpPr txBox="1">
              <a:spLocks noChangeArrowheads="1"/>
            </p:cNvSpPr>
            <p:nvPr/>
          </p:nvSpPr>
          <p:spPr bwMode="auto">
            <a:xfrm>
              <a:off x="3688" y="2721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3" name="Line 32"/>
            <p:cNvSpPr>
              <a:spLocks noChangeShapeType="1"/>
            </p:cNvSpPr>
            <p:nvPr/>
          </p:nvSpPr>
          <p:spPr bwMode="auto">
            <a:xfrm flipV="1">
              <a:off x="4368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4" name="Text Box 33"/>
            <p:cNvSpPr txBox="1">
              <a:spLocks noChangeArrowheads="1"/>
            </p:cNvSpPr>
            <p:nvPr/>
          </p:nvSpPr>
          <p:spPr bwMode="auto">
            <a:xfrm>
              <a:off x="3934" y="3224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547243" y="2301556"/>
            <a:ext cx="623279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inputRear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*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*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last=first;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  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指向当前的表尾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new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插入到表末端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NULL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表收尾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367808" y="970633"/>
            <a:ext cx="0" cy="13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56214" y="3284984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67808" y="2356520"/>
            <a:ext cx="2288406" cy="92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链式存储结构的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idx="1"/>
          </p:nvPr>
        </p:nvSpPr>
        <p:spPr>
          <a:xfrm>
            <a:off x="864159" y="1277856"/>
            <a:ext cx="10515600" cy="519318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n-ea"/>
                <a:cs typeface="+mn-cs"/>
              </a:rPr>
              <a:t>优点</a:t>
            </a:r>
            <a:r>
              <a:rPr lang="zh-CN" altLang="en-US" sz="2800" dirty="0">
                <a:latin typeface="+mn-ea"/>
                <a:cs typeface="+mn-cs"/>
              </a:rPr>
              <a:t>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）结点空间可动态申请动态释放。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）每个结点有指针域指示逻辑顺序，进行插入删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除操作时不需移动元素。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cs typeface="+mn-cs"/>
              </a:rPr>
              <a:t>缺点：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）不能随机访问表中任一元素，效率低。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）存储量可随意扩充，但新增加的存储空间可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能与以前的不邻接，故需要设立一些存放地址用的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存储单元。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156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77014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75490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83872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90730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89206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7588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104446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102922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11304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116638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6558483" y="117998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652021" y="87518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3841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97684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111400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61707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67803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73899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79995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8609192" y="3001172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92187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98283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04379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110475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9" grpId="0" build="p" autoUpdateAnimBg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线性链表的其他变形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n-cs"/>
              </a:rPr>
              <a:t>单链表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循环链表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双向链表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静态链表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2060848"/>
            <a:ext cx="4968552" cy="701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140968"/>
            <a:ext cx="4320480" cy="921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20" y="4365104"/>
            <a:ext cx="5583976" cy="751866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355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9213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67689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71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82929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81405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9787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96645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95121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3503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08837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5778326" y="1251992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871864" y="947193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6039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89882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03598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564904"/>
            <a:ext cx="10515600" cy="3612059"/>
          </a:xfrm>
        </p:spPr>
        <p:txBody>
          <a:bodyPr/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循环链表是单链表的变形。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链表的最后一个结点的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指针不为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，而是指向了表的前端。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为简化操作，在循环</a:t>
            </a:r>
            <a:r>
              <a:rPr lang="zh-CN" altLang="en-US" sz="3000" dirty="0">
                <a:ea typeface="仿宋_GB2312" pitchFamily="49" charset="-122"/>
              </a:rPr>
              <a:t>链表中往往加入表头结点。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循环链表的特点是：只要知道表中某一结点的地址，就可搜寻到所有其他结点的地址。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50" y="1216818"/>
            <a:ext cx="6116300" cy="8640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smtClean="0"/>
              <a:t>数据结构课程结构导图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5114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831975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 bwMode="auto">
          <a:xfrm>
            <a:off x="6326189" y="1555751"/>
            <a:ext cx="1081087" cy="504825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140450" y="2833688"/>
            <a:ext cx="1296988" cy="8112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610101" y="4418013"/>
            <a:ext cx="1871663" cy="18653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循环链表的示例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表头结点的循环链表</a:t>
            </a:r>
            <a:r>
              <a:rPr lang="zh-CN" altLang="en-US" sz="3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0115" name="Group 71"/>
          <p:cNvGrpSpPr>
            <a:grpSpLocks/>
          </p:cNvGrpSpPr>
          <p:nvPr/>
        </p:nvGrpSpPr>
        <p:grpSpPr bwMode="auto">
          <a:xfrm>
            <a:off x="2207568" y="1556792"/>
            <a:ext cx="7162800" cy="4314825"/>
            <a:chOff x="384" y="971"/>
            <a:chExt cx="4512" cy="2718"/>
          </a:xfrm>
        </p:grpSpPr>
        <p:sp>
          <p:nvSpPr>
            <p:cNvPr id="90124" name="Rectangle 4"/>
            <p:cNvSpPr>
              <a:spLocks noChangeArrowheads="1"/>
            </p:cNvSpPr>
            <p:nvPr/>
          </p:nvSpPr>
          <p:spPr bwMode="auto">
            <a:xfrm>
              <a:off x="120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5" name="Line 5"/>
            <p:cNvSpPr>
              <a:spLocks noChangeShapeType="1"/>
            </p:cNvSpPr>
            <p:nvPr/>
          </p:nvSpPr>
          <p:spPr bwMode="auto">
            <a:xfrm>
              <a:off x="153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6" name="Line 6"/>
            <p:cNvSpPr>
              <a:spLocks noChangeShapeType="1"/>
            </p:cNvSpPr>
            <p:nvPr/>
          </p:nvSpPr>
          <p:spPr bwMode="auto">
            <a:xfrm flipV="1">
              <a:off x="1536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7" name="Text Box 7"/>
            <p:cNvSpPr txBox="1">
              <a:spLocks noChangeArrowheads="1"/>
            </p:cNvSpPr>
            <p:nvPr/>
          </p:nvSpPr>
          <p:spPr bwMode="auto">
            <a:xfrm>
              <a:off x="1208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8" name="Line 8"/>
            <p:cNvSpPr>
              <a:spLocks noChangeShapeType="1"/>
            </p:cNvSpPr>
            <p:nvPr/>
          </p:nvSpPr>
          <p:spPr bwMode="auto">
            <a:xfrm>
              <a:off x="960" y="119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9" name="Rectangle 9"/>
            <p:cNvSpPr>
              <a:spLocks noChangeArrowheads="1"/>
            </p:cNvSpPr>
            <p:nvPr/>
          </p:nvSpPr>
          <p:spPr bwMode="auto">
            <a:xfrm>
              <a:off x="2016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0" name="Line 10"/>
            <p:cNvSpPr>
              <a:spLocks noChangeShapeType="1"/>
            </p:cNvSpPr>
            <p:nvPr/>
          </p:nvSpPr>
          <p:spPr bwMode="auto">
            <a:xfrm>
              <a:off x="235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1" name="Line 11"/>
            <p:cNvSpPr>
              <a:spLocks noChangeShapeType="1"/>
            </p:cNvSpPr>
            <p:nvPr/>
          </p:nvSpPr>
          <p:spPr bwMode="auto">
            <a:xfrm flipV="1">
              <a:off x="2352" y="1029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2" name="Text Box 12"/>
            <p:cNvSpPr txBox="1">
              <a:spLocks noChangeArrowheads="1"/>
            </p:cNvSpPr>
            <p:nvPr/>
          </p:nvSpPr>
          <p:spPr bwMode="auto">
            <a:xfrm>
              <a:off x="2024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3" name="Line 13"/>
            <p:cNvSpPr>
              <a:spLocks noChangeShapeType="1"/>
            </p:cNvSpPr>
            <p:nvPr/>
          </p:nvSpPr>
          <p:spPr bwMode="auto">
            <a:xfrm>
              <a:off x="182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4" name="Rectangle 14"/>
            <p:cNvSpPr>
              <a:spLocks noChangeArrowheads="1"/>
            </p:cNvSpPr>
            <p:nvPr/>
          </p:nvSpPr>
          <p:spPr bwMode="auto">
            <a:xfrm>
              <a:off x="2832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5" name="Line 15"/>
            <p:cNvSpPr>
              <a:spLocks noChangeShapeType="1"/>
            </p:cNvSpPr>
            <p:nvPr/>
          </p:nvSpPr>
          <p:spPr bwMode="auto">
            <a:xfrm>
              <a:off x="316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6" name="Line 16"/>
            <p:cNvSpPr>
              <a:spLocks noChangeShapeType="1"/>
            </p:cNvSpPr>
            <p:nvPr/>
          </p:nvSpPr>
          <p:spPr bwMode="auto">
            <a:xfrm flipV="1">
              <a:off x="3168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7" name="Line 17"/>
            <p:cNvSpPr>
              <a:spLocks noChangeShapeType="1"/>
            </p:cNvSpPr>
            <p:nvPr/>
          </p:nvSpPr>
          <p:spPr bwMode="auto">
            <a:xfrm>
              <a:off x="2640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8" name="Text Box 18"/>
            <p:cNvSpPr txBox="1">
              <a:spLocks noChangeArrowheads="1"/>
            </p:cNvSpPr>
            <p:nvPr/>
          </p:nvSpPr>
          <p:spPr bwMode="auto">
            <a:xfrm>
              <a:off x="2832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9" name="Line 19"/>
            <p:cNvSpPr>
              <a:spLocks noChangeShapeType="1"/>
            </p:cNvSpPr>
            <p:nvPr/>
          </p:nvSpPr>
          <p:spPr bwMode="auto">
            <a:xfrm>
              <a:off x="3456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0" name="Line 20"/>
            <p:cNvSpPr>
              <a:spLocks noChangeShapeType="1"/>
            </p:cNvSpPr>
            <p:nvPr/>
          </p:nvSpPr>
          <p:spPr bwMode="auto">
            <a:xfrm>
              <a:off x="3648" y="1240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1" name="Line 21"/>
            <p:cNvSpPr>
              <a:spLocks noChangeShapeType="1"/>
            </p:cNvSpPr>
            <p:nvPr/>
          </p:nvSpPr>
          <p:spPr bwMode="auto">
            <a:xfrm>
              <a:off x="3888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2" name="Rectangle 22"/>
            <p:cNvSpPr>
              <a:spLocks noChangeArrowheads="1"/>
            </p:cNvSpPr>
            <p:nvPr/>
          </p:nvSpPr>
          <p:spPr bwMode="auto">
            <a:xfrm>
              <a:off x="408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3" name="Line 23"/>
            <p:cNvSpPr>
              <a:spLocks noChangeShapeType="1"/>
            </p:cNvSpPr>
            <p:nvPr/>
          </p:nvSpPr>
          <p:spPr bwMode="auto">
            <a:xfrm>
              <a:off x="446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4" name="Line 24"/>
            <p:cNvSpPr>
              <a:spLocks noChangeShapeType="1"/>
            </p:cNvSpPr>
            <p:nvPr/>
          </p:nvSpPr>
          <p:spPr bwMode="auto">
            <a:xfrm flipV="1">
              <a:off x="4464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5" name="Text Box 25"/>
            <p:cNvSpPr txBox="1">
              <a:spLocks noChangeArrowheads="1"/>
            </p:cNvSpPr>
            <p:nvPr/>
          </p:nvSpPr>
          <p:spPr bwMode="auto">
            <a:xfrm>
              <a:off x="4035" y="1019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6" name="Line 26"/>
            <p:cNvSpPr>
              <a:spLocks noChangeShapeType="1"/>
            </p:cNvSpPr>
            <p:nvPr/>
          </p:nvSpPr>
          <p:spPr bwMode="auto">
            <a:xfrm>
              <a:off x="1008" y="1336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7" name="Line 27"/>
            <p:cNvSpPr>
              <a:spLocks noChangeShapeType="1"/>
            </p:cNvSpPr>
            <p:nvPr/>
          </p:nvSpPr>
          <p:spPr bwMode="auto">
            <a:xfrm>
              <a:off x="1008" y="1336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8" name="Line 28"/>
            <p:cNvSpPr>
              <a:spLocks noChangeShapeType="1"/>
            </p:cNvSpPr>
            <p:nvPr/>
          </p:nvSpPr>
          <p:spPr bwMode="auto">
            <a:xfrm>
              <a:off x="1008" y="1576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9" name="Line 29"/>
            <p:cNvSpPr>
              <a:spLocks noChangeShapeType="1"/>
            </p:cNvSpPr>
            <p:nvPr/>
          </p:nvSpPr>
          <p:spPr bwMode="auto">
            <a:xfrm>
              <a:off x="470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0" name="Line 30"/>
            <p:cNvSpPr>
              <a:spLocks noChangeShapeType="1"/>
            </p:cNvSpPr>
            <p:nvPr/>
          </p:nvSpPr>
          <p:spPr bwMode="auto">
            <a:xfrm>
              <a:off x="4896" y="1240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1" name="Text Box 31"/>
            <p:cNvSpPr txBox="1">
              <a:spLocks noChangeArrowheads="1"/>
            </p:cNvSpPr>
            <p:nvPr/>
          </p:nvSpPr>
          <p:spPr bwMode="auto">
            <a:xfrm>
              <a:off x="432" y="971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2" name="Rectangle 32"/>
            <p:cNvSpPr>
              <a:spLocks noChangeArrowheads="1"/>
            </p:cNvSpPr>
            <p:nvPr/>
          </p:nvSpPr>
          <p:spPr bwMode="auto">
            <a:xfrm>
              <a:off x="115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3" name="Line 33"/>
            <p:cNvSpPr>
              <a:spLocks noChangeShapeType="1"/>
            </p:cNvSpPr>
            <p:nvPr/>
          </p:nvSpPr>
          <p:spPr bwMode="auto">
            <a:xfrm>
              <a:off x="1488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4" name="Line 34"/>
            <p:cNvSpPr>
              <a:spLocks noChangeShapeType="1"/>
            </p:cNvSpPr>
            <p:nvPr/>
          </p:nvSpPr>
          <p:spPr bwMode="auto">
            <a:xfrm flipV="1">
              <a:off x="1488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5" name="Line 35"/>
            <p:cNvSpPr>
              <a:spLocks noChangeShapeType="1"/>
            </p:cNvSpPr>
            <p:nvPr/>
          </p:nvSpPr>
          <p:spPr bwMode="auto">
            <a:xfrm>
              <a:off x="912" y="244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6" name="Rectangle 36"/>
            <p:cNvSpPr>
              <a:spLocks noChangeArrowheads="1"/>
            </p:cNvSpPr>
            <p:nvPr/>
          </p:nvSpPr>
          <p:spPr bwMode="auto">
            <a:xfrm>
              <a:off x="1968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7" name="Line 37"/>
            <p:cNvSpPr>
              <a:spLocks noChangeShapeType="1"/>
            </p:cNvSpPr>
            <p:nvPr/>
          </p:nvSpPr>
          <p:spPr bwMode="auto">
            <a:xfrm>
              <a:off x="2304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8" name="Line 38"/>
            <p:cNvSpPr>
              <a:spLocks noChangeShapeType="1"/>
            </p:cNvSpPr>
            <p:nvPr/>
          </p:nvSpPr>
          <p:spPr bwMode="auto">
            <a:xfrm flipV="1">
              <a:off x="2304" y="2277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9" name="Line 39"/>
            <p:cNvSpPr>
              <a:spLocks noChangeShapeType="1"/>
            </p:cNvSpPr>
            <p:nvPr/>
          </p:nvSpPr>
          <p:spPr bwMode="auto">
            <a:xfrm>
              <a:off x="177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0" name="Rectangle 40"/>
            <p:cNvSpPr>
              <a:spLocks noChangeArrowheads="1"/>
            </p:cNvSpPr>
            <p:nvPr/>
          </p:nvSpPr>
          <p:spPr bwMode="auto">
            <a:xfrm>
              <a:off x="2784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1" name="Line 41"/>
            <p:cNvSpPr>
              <a:spLocks noChangeShapeType="1"/>
            </p:cNvSpPr>
            <p:nvPr/>
          </p:nvSpPr>
          <p:spPr bwMode="auto">
            <a:xfrm>
              <a:off x="3120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2" name="Line 42"/>
            <p:cNvSpPr>
              <a:spLocks noChangeShapeType="1"/>
            </p:cNvSpPr>
            <p:nvPr/>
          </p:nvSpPr>
          <p:spPr bwMode="auto">
            <a:xfrm flipV="1">
              <a:off x="3120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3" name="Line 43"/>
            <p:cNvSpPr>
              <a:spLocks noChangeShapeType="1"/>
            </p:cNvSpPr>
            <p:nvPr/>
          </p:nvSpPr>
          <p:spPr bwMode="auto">
            <a:xfrm>
              <a:off x="2592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4" name="Line 44"/>
            <p:cNvSpPr>
              <a:spLocks noChangeShapeType="1"/>
            </p:cNvSpPr>
            <p:nvPr/>
          </p:nvSpPr>
          <p:spPr bwMode="auto">
            <a:xfrm>
              <a:off x="3408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5" name="Line 45"/>
            <p:cNvSpPr>
              <a:spLocks noChangeShapeType="1"/>
            </p:cNvSpPr>
            <p:nvPr/>
          </p:nvSpPr>
          <p:spPr bwMode="auto">
            <a:xfrm>
              <a:off x="3600" y="2488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6" name="Line 46"/>
            <p:cNvSpPr>
              <a:spLocks noChangeShapeType="1"/>
            </p:cNvSpPr>
            <p:nvPr/>
          </p:nvSpPr>
          <p:spPr bwMode="auto">
            <a:xfrm>
              <a:off x="3840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7" name="Rectangle 47"/>
            <p:cNvSpPr>
              <a:spLocks noChangeArrowheads="1"/>
            </p:cNvSpPr>
            <p:nvPr/>
          </p:nvSpPr>
          <p:spPr bwMode="auto">
            <a:xfrm>
              <a:off x="403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8" name="Line 48"/>
            <p:cNvSpPr>
              <a:spLocks noChangeShapeType="1"/>
            </p:cNvSpPr>
            <p:nvPr/>
          </p:nvSpPr>
          <p:spPr bwMode="auto">
            <a:xfrm>
              <a:off x="4416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9" name="Line 49"/>
            <p:cNvSpPr>
              <a:spLocks noChangeShapeType="1"/>
            </p:cNvSpPr>
            <p:nvPr/>
          </p:nvSpPr>
          <p:spPr bwMode="auto">
            <a:xfrm flipV="1">
              <a:off x="4416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0" name="Text Box 50"/>
            <p:cNvSpPr txBox="1">
              <a:spLocks noChangeArrowheads="1"/>
            </p:cNvSpPr>
            <p:nvPr/>
          </p:nvSpPr>
          <p:spPr bwMode="auto">
            <a:xfrm>
              <a:off x="3987" y="2267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1" name="Line 51"/>
            <p:cNvSpPr>
              <a:spLocks noChangeShapeType="1"/>
            </p:cNvSpPr>
            <p:nvPr/>
          </p:nvSpPr>
          <p:spPr bwMode="auto">
            <a:xfrm>
              <a:off x="960" y="258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2" name="Line 52"/>
            <p:cNvSpPr>
              <a:spLocks noChangeShapeType="1"/>
            </p:cNvSpPr>
            <p:nvPr/>
          </p:nvSpPr>
          <p:spPr bwMode="auto">
            <a:xfrm>
              <a:off x="960" y="2584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3" name="Line 53"/>
            <p:cNvSpPr>
              <a:spLocks noChangeShapeType="1"/>
            </p:cNvSpPr>
            <p:nvPr/>
          </p:nvSpPr>
          <p:spPr bwMode="auto">
            <a:xfrm>
              <a:off x="960" y="2824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4" name="Line 54"/>
            <p:cNvSpPr>
              <a:spLocks noChangeShapeType="1"/>
            </p:cNvSpPr>
            <p:nvPr/>
          </p:nvSpPr>
          <p:spPr bwMode="auto">
            <a:xfrm>
              <a:off x="465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5" name="Line 55"/>
            <p:cNvSpPr>
              <a:spLocks noChangeShapeType="1"/>
            </p:cNvSpPr>
            <p:nvPr/>
          </p:nvSpPr>
          <p:spPr bwMode="auto">
            <a:xfrm>
              <a:off x="4848" y="248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6" name="Text Box 56"/>
            <p:cNvSpPr txBox="1">
              <a:spLocks noChangeArrowheads="1"/>
            </p:cNvSpPr>
            <p:nvPr/>
          </p:nvSpPr>
          <p:spPr bwMode="auto">
            <a:xfrm>
              <a:off x="384" y="2219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7" name="Text Box 57"/>
            <p:cNvSpPr txBox="1">
              <a:spLocks noChangeArrowheads="1"/>
            </p:cNvSpPr>
            <p:nvPr/>
          </p:nvSpPr>
          <p:spPr bwMode="auto">
            <a:xfrm>
              <a:off x="2792" y="2267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8" name="Text Box 58"/>
            <p:cNvSpPr txBox="1">
              <a:spLocks noChangeArrowheads="1"/>
            </p:cNvSpPr>
            <p:nvPr/>
          </p:nvSpPr>
          <p:spPr bwMode="auto">
            <a:xfrm>
              <a:off x="1976" y="2267"/>
              <a:ext cx="42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9" name="Rectangle 59"/>
            <p:cNvSpPr>
              <a:spLocks noChangeArrowheads="1"/>
            </p:cNvSpPr>
            <p:nvPr/>
          </p:nvSpPr>
          <p:spPr bwMode="auto">
            <a:xfrm>
              <a:off x="1152" y="3160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0" name="Line 60"/>
            <p:cNvSpPr>
              <a:spLocks noChangeShapeType="1"/>
            </p:cNvSpPr>
            <p:nvPr/>
          </p:nvSpPr>
          <p:spPr bwMode="auto">
            <a:xfrm>
              <a:off x="1488" y="31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1" name="Line 61"/>
            <p:cNvSpPr>
              <a:spLocks noChangeShapeType="1"/>
            </p:cNvSpPr>
            <p:nvPr/>
          </p:nvSpPr>
          <p:spPr bwMode="auto">
            <a:xfrm flipV="1">
              <a:off x="1488" y="311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2" name="Line 62"/>
            <p:cNvSpPr>
              <a:spLocks noChangeShapeType="1"/>
            </p:cNvSpPr>
            <p:nvPr/>
          </p:nvSpPr>
          <p:spPr bwMode="auto">
            <a:xfrm>
              <a:off x="912" y="3256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3" name="Line 63"/>
            <p:cNvSpPr>
              <a:spLocks noChangeShapeType="1"/>
            </p:cNvSpPr>
            <p:nvPr/>
          </p:nvSpPr>
          <p:spPr bwMode="auto">
            <a:xfrm>
              <a:off x="960" y="340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4" name="Line 64"/>
            <p:cNvSpPr>
              <a:spLocks noChangeShapeType="1"/>
            </p:cNvSpPr>
            <p:nvPr/>
          </p:nvSpPr>
          <p:spPr bwMode="auto">
            <a:xfrm>
              <a:off x="960" y="3400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5" name="Line 65"/>
            <p:cNvSpPr>
              <a:spLocks noChangeShapeType="1"/>
            </p:cNvSpPr>
            <p:nvPr/>
          </p:nvSpPr>
          <p:spPr bwMode="auto">
            <a:xfrm>
              <a:off x="960" y="3640"/>
              <a:ext cx="10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6" name="Text Box 66"/>
            <p:cNvSpPr txBox="1">
              <a:spLocks noChangeArrowheads="1"/>
            </p:cNvSpPr>
            <p:nvPr/>
          </p:nvSpPr>
          <p:spPr bwMode="auto">
            <a:xfrm>
              <a:off x="384" y="3035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7" name="Line 67"/>
            <p:cNvSpPr>
              <a:spLocks noChangeShapeType="1"/>
            </p:cNvSpPr>
            <p:nvPr/>
          </p:nvSpPr>
          <p:spPr bwMode="auto">
            <a:xfrm>
              <a:off x="1776" y="330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8" name="Line 68"/>
            <p:cNvSpPr>
              <a:spLocks noChangeShapeType="1"/>
            </p:cNvSpPr>
            <p:nvPr/>
          </p:nvSpPr>
          <p:spPr bwMode="auto">
            <a:xfrm>
              <a:off x="1968" y="3304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9" name="Text Box 69"/>
            <p:cNvSpPr txBox="1">
              <a:spLocks noChangeArrowheads="1"/>
            </p:cNvSpPr>
            <p:nvPr/>
          </p:nvSpPr>
          <p:spPr bwMode="auto">
            <a:xfrm>
              <a:off x="2064" y="3340"/>
              <a:ext cx="765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90" name="Text Box 70"/>
            <p:cNvSpPr txBox="1">
              <a:spLocks noChangeArrowheads="1"/>
            </p:cNvSpPr>
            <p:nvPr/>
          </p:nvSpPr>
          <p:spPr bwMode="auto">
            <a:xfrm>
              <a:off x="3764" y="2841"/>
              <a:ext cx="100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 Box 57"/>
          <p:cNvSpPr txBox="1">
            <a:spLocks noChangeArrowheads="1"/>
          </p:cNvSpPr>
          <p:nvPr/>
        </p:nvSpPr>
        <p:spPr bwMode="auto">
          <a:xfrm>
            <a:off x="3444875" y="3741169"/>
            <a:ext cx="514350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7" name="Text Box 57"/>
          <p:cNvSpPr txBox="1">
            <a:spLocks noChangeArrowheads="1"/>
          </p:cNvSpPr>
          <p:nvPr/>
        </p:nvSpPr>
        <p:spPr bwMode="auto">
          <a:xfrm>
            <a:off x="3424238" y="5033394"/>
            <a:ext cx="525462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01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79" y="863055"/>
            <a:ext cx="186795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908720"/>
            <a:ext cx="219551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/>
              <a:t>如何判断单链表中有环？</a:t>
            </a:r>
          </a:p>
        </p:txBody>
      </p:sp>
      <p:sp>
        <p:nvSpPr>
          <p:cNvPr id="91140" name="内容占位符 2"/>
          <p:cNvSpPr>
            <a:spLocks noGrp="1"/>
          </p:cNvSpPr>
          <p:nvPr>
            <p:ph idx="1"/>
          </p:nvPr>
        </p:nvSpPr>
        <p:spPr>
          <a:xfrm>
            <a:off x="838200" y="983778"/>
            <a:ext cx="10515600" cy="554156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快慢</a:t>
            </a:r>
            <a:r>
              <a:rPr lang="zh-CN" altLang="en-US" dirty="0"/>
              <a:t>指针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如何找到环的入口点？</a:t>
            </a:r>
          </a:p>
        </p:txBody>
      </p:sp>
      <p:sp>
        <p:nvSpPr>
          <p:cNvPr id="91141" name="Rectangle 24"/>
          <p:cNvSpPr>
            <a:spLocks noChangeArrowheads="1"/>
          </p:cNvSpPr>
          <p:nvPr/>
        </p:nvSpPr>
        <p:spPr bwMode="auto">
          <a:xfrm>
            <a:off x="2135560" y="1424771"/>
            <a:ext cx="7705476" cy="445250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bool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IsExitsLoop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*head)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*slow = head, *fast = head;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while ( fast &amp;&amp; fast-&gt;next )    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slow = slow-&gt;next;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fast = fast-&gt;next-&gt;next;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if ( slow == fast ) break;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return !(fast == NULL || fast-&gt;next == NULL);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</a:t>
            </a:r>
            <a:endParaRPr lang="en-US" altLang="zh-CN" sz="2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992" y="6517705"/>
            <a:ext cx="6384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4"/>
              </a:rPr>
              <a:t>Ref: https</a:t>
            </a:r>
            <a:r>
              <a:rPr lang="en-US" altLang="zh-CN" sz="1600" dirty="0">
                <a:hlinkClick r:id="rId4"/>
              </a:rPr>
              <a:t>://www.cnblogs.com/xiekun/p/12150344.html</a:t>
            </a:r>
            <a:endParaRPr lang="zh-CN" altLang="en-US" sz="1600" dirty="0"/>
          </a:p>
        </p:txBody>
      </p:sp>
      <p:pic>
        <p:nvPicPr>
          <p:cNvPr id="120834" name="Picture 2" descr="https://timgsa.baidu.com/timg?image&amp;quality=80&amp;size=b9999_10000&amp;sec=1599884630562&amp;di=8c6e4f7f7b3f5fe4de8765643ac9df6f&amp;imgtype=0&amp;src=http%3A%2F%2Fimg5.coin163.com%2F53%2F97%2FzEriq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2" y="1379812"/>
            <a:ext cx="8010496" cy="4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循环链表类的定义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35360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 data;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*link;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T d,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d;  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: public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*first, *last;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头指针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尾指针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 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T&amp; x);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&gt;&amp; L);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～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();	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Length()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		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计算链表长度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first-&gt;link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 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返回表头结点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*p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设置表头结点地址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*Search ( T x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搜索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定位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            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提取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修改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插入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x);	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8" y="4725144"/>
            <a:ext cx="4968552" cy="7019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1730" y="5677122"/>
            <a:ext cx="505563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</a:pP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循环链表与单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链表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类似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最主要的不同就是扫描到链尾，遇到的不是</a:t>
            </a:r>
            <a:r>
              <a:rPr lang="en-US" altLang="zh-CN" sz="18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，而是表头。</a:t>
            </a:r>
          </a:p>
        </p:txBody>
      </p:sp>
    </p:spTree>
    <p:extLst>
      <p:ext uri="{BB962C8B-B14F-4D97-AF65-F5344CB8AC3E}">
        <p14:creationId xmlns:p14="http://schemas.microsoft.com/office/powerpoint/2010/main" val="9030862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9926301" y="6278959"/>
            <a:ext cx="228758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u="sng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搜索不成功</a:t>
            </a:r>
          </a:p>
        </p:txBody>
      </p:sp>
      <p:sp>
        <p:nvSpPr>
          <p:cNvPr id="95236" name="Text Box 72"/>
          <p:cNvSpPr txBox="1">
            <a:spLocks noChangeArrowheads="1"/>
          </p:cNvSpPr>
          <p:nvPr/>
        </p:nvSpPr>
        <p:spPr bwMode="auto">
          <a:xfrm>
            <a:off x="4294941" y="4201975"/>
            <a:ext cx="1222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8080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 Narrow" panose="020B0606020202030204" pitchFamily="34" charset="0"/>
                <a:ea typeface="仿宋_GB2312" pitchFamily="49" charset="-122"/>
              </a:rPr>
              <a:t>搜索</a:t>
            </a:r>
            <a:r>
              <a:rPr lang="en-US" altLang="zh-CN" sz="28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5237" name="Group 91"/>
          <p:cNvGrpSpPr>
            <a:grpSpLocks/>
          </p:cNvGrpSpPr>
          <p:nvPr/>
        </p:nvGrpSpPr>
        <p:grpSpPr bwMode="auto">
          <a:xfrm>
            <a:off x="4270672" y="2646760"/>
            <a:ext cx="7874000" cy="1687513"/>
            <a:chOff x="302" y="864"/>
            <a:chExt cx="4960" cy="1063"/>
          </a:xfrm>
        </p:grpSpPr>
        <p:sp>
          <p:nvSpPr>
            <p:cNvPr id="95290" name="Text Box 2"/>
            <p:cNvSpPr txBox="1">
              <a:spLocks noChangeArrowheads="1"/>
            </p:cNvSpPr>
            <p:nvPr/>
          </p:nvSpPr>
          <p:spPr bwMode="auto">
            <a:xfrm>
              <a:off x="4080" y="1545"/>
              <a:ext cx="1182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u="sng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搜索成功</a:t>
              </a:r>
              <a:endParaRPr lang="zh-CN" altLang="en-US" b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95291" name="Text Box 65"/>
            <p:cNvSpPr txBox="1">
              <a:spLocks noChangeArrowheads="1"/>
            </p:cNvSpPr>
            <p:nvPr/>
          </p:nvSpPr>
          <p:spPr bwMode="auto">
            <a:xfrm>
              <a:off x="318" y="1420"/>
              <a:ext cx="7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95292" name="Group 90"/>
            <p:cNvGrpSpPr>
              <a:grpSpLocks/>
            </p:cNvGrpSpPr>
            <p:nvPr/>
          </p:nvGrpSpPr>
          <p:grpSpPr bwMode="auto">
            <a:xfrm>
              <a:off x="302" y="864"/>
              <a:ext cx="4594" cy="1056"/>
              <a:chOff x="302" y="864"/>
              <a:chExt cx="4594" cy="1056"/>
            </a:xfrm>
          </p:grpSpPr>
          <p:sp>
            <p:nvSpPr>
              <p:cNvPr id="95293" name="Rectangle 5" descr="白色大理石"/>
              <p:cNvSpPr>
                <a:spLocks noChangeArrowheads="1"/>
              </p:cNvSpPr>
              <p:nvPr/>
            </p:nvSpPr>
            <p:spPr bwMode="auto">
              <a:xfrm>
                <a:off x="1056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4" name="Line 6"/>
              <p:cNvSpPr>
                <a:spLocks noChangeShapeType="1"/>
              </p:cNvSpPr>
              <p:nvPr/>
            </p:nvSpPr>
            <p:spPr bwMode="auto">
              <a:xfrm>
                <a:off x="1344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5" name="Line 7"/>
              <p:cNvSpPr>
                <a:spLocks noChangeShapeType="1"/>
              </p:cNvSpPr>
              <p:nvPr/>
            </p:nvSpPr>
            <p:spPr bwMode="auto">
              <a:xfrm flipV="1">
                <a:off x="1344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6" name="Rectangle 8" descr="白色大理石"/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7" name="Line 9"/>
              <p:cNvSpPr>
                <a:spLocks noChangeShapeType="1"/>
              </p:cNvSpPr>
              <p:nvPr/>
            </p:nvSpPr>
            <p:spPr bwMode="auto">
              <a:xfrm>
                <a:off x="2112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8" name="Line 10"/>
              <p:cNvSpPr>
                <a:spLocks noChangeShapeType="1"/>
              </p:cNvSpPr>
              <p:nvPr/>
            </p:nvSpPr>
            <p:spPr bwMode="auto">
              <a:xfrm flipV="1">
                <a:off x="2112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9" name="Rectangle 11" descr="白色大理石"/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0" name="Line 12"/>
              <p:cNvSpPr>
                <a:spLocks noChangeShapeType="1"/>
              </p:cNvSpPr>
              <p:nvPr/>
            </p:nvSpPr>
            <p:spPr bwMode="auto">
              <a:xfrm>
                <a:off x="2880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1" name="Line 13"/>
              <p:cNvSpPr>
                <a:spLocks noChangeShapeType="1"/>
              </p:cNvSpPr>
              <p:nvPr/>
            </p:nvSpPr>
            <p:spPr bwMode="auto">
              <a:xfrm flipV="1">
                <a:off x="2880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2" name="Rectangle 14" descr="白色大理石"/>
              <p:cNvSpPr>
                <a:spLocks noChangeArrowheads="1"/>
              </p:cNvSpPr>
              <p:nvPr/>
            </p:nvSpPr>
            <p:spPr bwMode="auto">
              <a:xfrm>
                <a:off x="3360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3" name="Line 15"/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4" name="Line 16"/>
              <p:cNvSpPr>
                <a:spLocks noChangeShapeType="1"/>
              </p:cNvSpPr>
              <p:nvPr/>
            </p:nvSpPr>
            <p:spPr bwMode="auto">
              <a:xfrm flipV="1">
                <a:off x="3648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5" name="Rectangle 17" descr="白色大理石"/>
              <p:cNvSpPr>
                <a:spLocks noChangeArrowheads="1"/>
              </p:cNvSpPr>
              <p:nvPr/>
            </p:nvSpPr>
            <p:spPr bwMode="auto">
              <a:xfrm>
                <a:off x="4128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6" name="Line 18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7" name="Line 19"/>
              <p:cNvSpPr>
                <a:spLocks noChangeShapeType="1"/>
              </p:cNvSpPr>
              <p:nvPr/>
            </p:nvSpPr>
            <p:spPr bwMode="auto">
              <a:xfrm flipV="1">
                <a:off x="4416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8" name="Line 20"/>
              <p:cNvSpPr>
                <a:spLocks noChangeShapeType="1"/>
              </p:cNvSpPr>
              <p:nvPr/>
            </p:nvSpPr>
            <p:spPr bwMode="auto">
              <a:xfrm>
                <a:off x="1632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21"/>
              <p:cNvSpPr>
                <a:spLocks noChangeShapeType="1"/>
              </p:cNvSpPr>
              <p:nvPr/>
            </p:nvSpPr>
            <p:spPr bwMode="auto">
              <a:xfrm>
                <a:off x="2400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22"/>
              <p:cNvSpPr>
                <a:spLocks noChangeShapeType="1"/>
              </p:cNvSpPr>
              <p:nvPr/>
            </p:nvSpPr>
            <p:spPr bwMode="auto">
              <a:xfrm>
                <a:off x="3168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23"/>
              <p:cNvSpPr>
                <a:spLocks noChangeShapeType="1"/>
              </p:cNvSpPr>
              <p:nvPr/>
            </p:nvSpPr>
            <p:spPr bwMode="auto">
              <a:xfrm>
                <a:off x="3936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2" name="Line 24"/>
              <p:cNvSpPr>
                <a:spLocks noChangeShapeType="1"/>
              </p:cNvSpPr>
              <p:nvPr/>
            </p:nvSpPr>
            <p:spPr bwMode="auto">
              <a:xfrm>
                <a:off x="912" y="1161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3" name="Line 25"/>
              <p:cNvSpPr>
                <a:spLocks noChangeShapeType="1"/>
              </p:cNvSpPr>
              <p:nvPr/>
            </p:nvSpPr>
            <p:spPr bwMode="auto">
              <a:xfrm flipV="1">
                <a:off x="768" y="1257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4" name="Line 26"/>
              <p:cNvSpPr>
                <a:spLocks noChangeShapeType="1"/>
              </p:cNvSpPr>
              <p:nvPr/>
            </p:nvSpPr>
            <p:spPr bwMode="auto">
              <a:xfrm flipH="1">
                <a:off x="912" y="864"/>
                <a:ext cx="398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5" name="Line 27"/>
              <p:cNvSpPr>
                <a:spLocks noChangeShapeType="1"/>
              </p:cNvSpPr>
              <p:nvPr/>
            </p:nvSpPr>
            <p:spPr bwMode="auto">
              <a:xfrm>
                <a:off x="912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28"/>
              <p:cNvSpPr>
                <a:spLocks noChangeShapeType="1"/>
              </p:cNvSpPr>
              <p:nvPr/>
            </p:nvSpPr>
            <p:spPr bwMode="auto">
              <a:xfrm>
                <a:off x="4896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29"/>
              <p:cNvSpPr>
                <a:spLocks noChangeShapeType="1"/>
              </p:cNvSpPr>
              <p:nvPr/>
            </p:nvSpPr>
            <p:spPr bwMode="auto">
              <a:xfrm>
                <a:off x="4704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Text Box 30"/>
              <p:cNvSpPr txBox="1">
                <a:spLocks noChangeArrowheads="1"/>
              </p:cNvSpPr>
              <p:nvPr/>
            </p:nvSpPr>
            <p:spPr bwMode="auto">
              <a:xfrm>
                <a:off x="302" y="1065"/>
                <a:ext cx="5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19" name="Text Box 57"/>
              <p:cNvSpPr txBox="1">
                <a:spLocks noChangeArrowheads="1"/>
              </p:cNvSpPr>
              <p:nvPr/>
            </p:nvSpPr>
            <p:spPr bwMode="auto">
              <a:xfrm>
                <a:off x="1824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31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0" name="Text Box 59"/>
              <p:cNvSpPr txBox="1">
                <a:spLocks noChangeArrowheads="1"/>
              </p:cNvSpPr>
              <p:nvPr/>
            </p:nvSpPr>
            <p:spPr bwMode="auto">
              <a:xfrm>
                <a:off x="2592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48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1" name="Text Box 61"/>
              <p:cNvSpPr txBox="1">
                <a:spLocks noChangeArrowheads="1"/>
              </p:cNvSpPr>
              <p:nvPr/>
            </p:nvSpPr>
            <p:spPr bwMode="auto">
              <a:xfrm>
                <a:off x="3360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15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2" name="Text Box 63"/>
              <p:cNvSpPr txBox="1">
                <a:spLocks noChangeArrowheads="1"/>
              </p:cNvSpPr>
              <p:nvPr/>
            </p:nvSpPr>
            <p:spPr bwMode="auto">
              <a:xfrm>
                <a:off x="4128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57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3" name="Line 66"/>
              <p:cNvSpPr>
                <a:spLocks noChangeShapeType="1"/>
              </p:cNvSpPr>
              <p:nvPr/>
            </p:nvSpPr>
            <p:spPr bwMode="auto">
              <a:xfrm flipV="1">
                <a:off x="1968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4" name="Line 67"/>
              <p:cNvSpPr>
                <a:spLocks noChangeShapeType="1"/>
              </p:cNvSpPr>
              <p:nvPr/>
            </p:nvSpPr>
            <p:spPr bwMode="auto">
              <a:xfrm flipV="1">
                <a:off x="2736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5" name="Line 68"/>
              <p:cNvSpPr>
                <a:spLocks noChangeShapeType="1"/>
              </p:cNvSpPr>
              <p:nvPr/>
            </p:nvSpPr>
            <p:spPr bwMode="auto">
              <a:xfrm flipV="1">
                <a:off x="3504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6" name="Text Box 69"/>
              <p:cNvSpPr txBox="1">
                <a:spLocks noChangeArrowheads="1"/>
              </p:cNvSpPr>
              <p:nvPr/>
            </p:nvSpPr>
            <p:spPr bwMode="auto">
              <a:xfrm>
                <a:off x="1999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7" name="Text Box 70"/>
              <p:cNvSpPr txBox="1">
                <a:spLocks noChangeArrowheads="1"/>
              </p:cNvSpPr>
              <p:nvPr/>
            </p:nvSpPr>
            <p:spPr bwMode="auto">
              <a:xfrm>
                <a:off x="2767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8" name="Text Box 71"/>
              <p:cNvSpPr txBox="1">
                <a:spLocks noChangeArrowheads="1"/>
              </p:cNvSpPr>
              <p:nvPr/>
            </p:nvSpPr>
            <p:spPr bwMode="auto">
              <a:xfrm>
                <a:off x="3513" y="1401"/>
                <a:ext cx="23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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9" name="Text Box 81"/>
              <p:cNvSpPr txBox="1">
                <a:spLocks noChangeArrowheads="1"/>
              </p:cNvSpPr>
              <p:nvPr/>
            </p:nvSpPr>
            <p:spPr bwMode="auto">
              <a:xfrm>
                <a:off x="1536" y="1593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0" name="Text Box 82"/>
              <p:cNvSpPr txBox="1">
                <a:spLocks noChangeArrowheads="1"/>
              </p:cNvSpPr>
              <p:nvPr/>
            </p:nvSpPr>
            <p:spPr bwMode="auto">
              <a:xfrm>
                <a:off x="2379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1" name="Text Box 83"/>
              <p:cNvSpPr txBox="1">
                <a:spLocks noChangeArrowheads="1"/>
              </p:cNvSpPr>
              <p:nvPr/>
            </p:nvSpPr>
            <p:spPr bwMode="auto">
              <a:xfrm>
                <a:off x="3243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95238" name="Group 92"/>
          <p:cNvGrpSpPr>
            <a:grpSpLocks/>
          </p:cNvGrpSpPr>
          <p:nvPr/>
        </p:nvGrpSpPr>
        <p:grpSpPr bwMode="auto">
          <a:xfrm>
            <a:off x="4296073" y="4678759"/>
            <a:ext cx="7369175" cy="1752600"/>
            <a:chOff x="302" y="2304"/>
            <a:chExt cx="4642" cy="1104"/>
          </a:xfrm>
        </p:grpSpPr>
        <p:sp>
          <p:nvSpPr>
            <p:cNvPr id="95246" name="Rectangle 31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47" name="Line 32"/>
            <p:cNvSpPr>
              <a:spLocks noChangeShapeType="1"/>
            </p:cNvSpPr>
            <p:nvPr/>
          </p:nvSpPr>
          <p:spPr bwMode="auto">
            <a:xfrm>
              <a:off x="13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8" name="Line 33"/>
            <p:cNvSpPr>
              <a:spLocks noChangeShapeType="1"/>
            </p:cNvSpPr>
            <p:nvPr/>
          </p:nvSpPr>
          <p:spPr bwMode="auto">
            <a:xfrm flipV="1">
              <a:off x="13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9" name="Rectangle 34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0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1" name="Line 36"/>
            <p:cNvSpPr>
              <a:spLocks noChangeShapeType="1"/>
            </p:cNvSpPr>
            <p:nvPr/>
          </p:nvSpPr>
          <p:spPr bwMode="auto">
            <a:xfrm flipV="1">
              <a:off x="21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2" name="Rectangle 37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3" name="Line 38"/>
            <p:cNvSpPr>
              <a:spLocks noChangeShapeType="1"/>
            </p:cNvSpPr>
            <p:nvPr/>
          </p:nvSpPr>
          <p:spPr bwMode="auto">
            <a:xfrm>
              <a:off x="288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39"/>
            <p:cNvSpPr>
              <a:spLocks noChangeShapeType="1"/>
            </p:cNvSpPr>
            <p:nvPr/>
          </p:nvSpPr>
          <p:spPr bwMode="auto">
            <a:xfrm flipV="1">
              <a:off x="288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Rectangle 40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6" name="Line 41"/>
            <p:cNvSpPr>
              <a:spLocks noChangeShapeType="1"/>
            </p:cNvSpPr>
            <p:nvPr/>
          </p:nvSpPr>
          <p:spPr bwMode="auto">
            <a:xfrm>
              <a:off x="364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7" name="Line 42"/>
            <p:cNvSpPr>
              <a:spLocks noChangeShapeType="1"/>
            </p:cNvSpPr>
            <p:nvPr/>
          </p:nvSpPr>
          <p:spPr bwMode="auto">
            <a:xfrm flipV="1">
              <a:off x="364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8" name="Rectangle 43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9" name="Line 44"/>
            <p:cNvSpPr>
              <a:spLocks noChangeShapeType="1"/>
            </p:cNvSpPr>
            <p:nvPr/>
          </p:nvSpPr>
          <p:spPr bwMode="auto">
            <a:xfrm>
              <a:off x="441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0" name="Line 45"/>
            <p:cNvSpPr>
              <a:spLocks noChangeShapeType="1"/>
            </p:cNvSpPr>
            <p:nvPr/>
          </p:nvSpPr>
          <p:spPr bwMode="auto">
            <a:xfrm flipV="1">
              <a:off x="441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Line 46"/>
            <p:cNvSpPr>
              <a:spLocks noChangeShapeType="1"/>
            </p:cNvSpPr>
            <p:nvPr/>
          </p:nvSpPr>
          <p:spPr bwMode="auto">
            <a:xfrm>
              <a:off x="1632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7"/>
            <p:cNvSpPr>
              <a:spLocks noChangeShapeType="1"/>
            </p:cNvSpPr>
            <p:nvPr/>
          </p:nvSpPr>
          <p:spPr bwMode="auto">
            <a:xfrm>
              <a:off x="2400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8"/>
            <p:cNvSpPr>
              <a:spLocks noChangeShapeType="1"/>
            </p:cNvSpPr>
            <p:nvPr/>
          </p:nvSpPr>
          <p:spPr bwMode="auto">
            <a:xfrm>
              <a:off x="3168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Line 49"/>
            <p:cNvSpPr>
              <a:spLocks noChangeShapeType="1"/>
            </p:cNvSpPr>
            <p:nvPr/>
          </p:nvSpPr>
          <p:spPr bwMode="auto">
            <a:xfrm>
              <a:off x="3936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5" name="Line 50"/>
            <p:cNvSpPr>
              <a:spLocks noChangeShapeType="1"/>
            </p:cNvSpPr>
            <p:nvPr/>
          </p:nvSpPr>
          <p:spPr bwMode="auto">
            <a:xfrm>
              <a:off x="912" y="26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6" name="Line 51"/>
            <p:cNvSpPr>
              <a:spLocks noChangeShapeType="1"/>
            </p:cNvSpPr>
            <p:nvPr/>
          </p:nvSpPr>
          <p:spPr bwMode="auto">
            <a:xfrm flipV="1">
              <a:off x="768" y="2697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7" name="Line 52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8" name="Line 53"/>
            <p:cNvSpPr>
              <a:spLocks noChangeShapeType="1"/>
            </p:cNvSpPr>
            <p:nvPr/>
          </p:nvSpPr>
          <p:spPr bwMode="auto">
            <a:xfrm>
              <a:off x="912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9" name="Line 54"/>
            <p:cNvSpPr>
              <a:spLocks noChangeShapeType="1"/>
            </p:cNvSpPr>
            <p:nvPr/>
          </p:nvSpPr>
          <p:spPr bwMode="auto">
            <a:xfrm>
              <a:off x="4896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0" name="Line 55"/>
            <p:cNvSpPr>
              <a:spLocks noChangeShapeType="1"/>
            </p:cNvSpPr>
            <p:nvPr/>
          </p:nvSpPr>
          <p:spPr bwMode="auto">
            <a:xfrm>
              <a:off x="4704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1" name="Text Box 56"/>
            <p:cNvSpPr txBox="1">
              <a:spLocks noChangeArrowheads="1"/>
            </p:cNvSpPr>
            <p:nvPr/>
          </p:nvSpPr>
          <p:spPr bwMode="auto">
            <a:xfrm>
              <a:off x="302" y="2505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2" name="Text Box 58"/>
            <p:cNvSpPr txBox="1">
              <a:spLocks noChangeArrowheads="1"/>
            </p:cNvSpPr>
            <p:nvPr/>
          </p:nvSpPr>
          <p:spPr bwMode="auto">
            <a:xfrm>
              <a:off x="182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3" name="Text Box 60"/>
            <p:cNvSpPr txBox="1">
              <a:spLocks noChangeArrowheads="1"/>
            </p:cNvSpPr>
            <p:nvPr/>
          </p:nvSpPr>
          <p:spPr bwMode="auto">
            <a:xfrm>
              <a:off x="259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4" name="Text Box 62"/>
            <p:cNvSpPr txBox="1">
              <a:spLocks noChangeArrowheads="1"/>
            </p:cNvSpPr>
            <p:nvPr/>
          </p:nvSpPr>
          <p:spPr bwMode="auto">
            <a:xfrm>
              <a:off x="336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5" name="Text Box 64"/>
            <p:cNvSpPr txBox="1">
              <a:spLocks noChangeArrowheads="1"/>
            </p:cNvSpPr>
            <p:nvPr/>
          </p:nvSpPr>
          <p:spPr bwMode="auto">
            <a:xfrm>
              <a:off x="4128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6" name="Line 73"/>
            <p:cNvSpPr>
              <a:spLocks noChangeShapeType="1"/>
            </p:cNvSpPr>
            <p:nvPr/>
          </p:nvSpPr>
          <p:spPr bwMode="auto">
            <a:xfrm flipV="1">
              <a:off x="19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7" name="Text Box 74"/>
            <p:cNvSpPr txBox="1">
              <a:spLocks noChangeArrowheads="1"/>
            </p:cNvSpPr>
            <p:nvPr/>
          </p:nvSpPr>
          <p:spPr bwMode="auto">
            <a:xfrm>
              <a:off x="1999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8" name="Line 75"/>
            <p:cNvSpPr>
              <a:spLocks noChangeShapeType="1"/>
            </p:cNvSpPr>
            <p:nvPr/>
          </p:nvSpPr>
          <p:spPr bwMode="auto">
            <a:xfrm flipV="1">
              <a:off x="2736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9" name="Text Box 76"/>
            <p:cNvSpPr txBox="1">
              <a:spLocks noChangeArrowheads="1"/>
            </p:cNvSpPr>
            <p:nvPr/>
          </p:nvSpPr>
          <p:spPr bwMode="auto">
            <a:xfrm>
              <a:off x="2767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0" name="Line 77"/>
            <p:cNvSpPr>
              <a:spLocks noChangeShapeType="1"/>
            </p:cNvSpPr>
            <p:nvPr/>
          </p:nvSpPr>
          <p:spPr bwMode="auto">
            <a:xfrm flipV="1">
              <a:off x="350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1" name="Text Box 78"/>
            <p:cNvSpPr txBox="1">
              <a:spLocks noChangeArrowheads="1"/>
            </p:cNvSpPr>
            <p:nvPr/>
          </p:nvSpPr>
          <p:spPr bwMode="auto">
            <a:xfrm>
              <a:off x="3535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2" name="Line 79"/>
            <p:cNvSpPr>
              <a:spLocks noChangeShapeType="1"/>
            </p:cNvSpPr>
            <p:nvPr/>
          </p:nvSpPr>
          <p:spPr bwMode="auto">
            <a:xfrm flipV="1">
              <a:off x="427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3" name="Text Box 80"/>
            <p:cNvSpPr txBox="1">
              <a:spLocks noChangeArrowheads="1"/>
            </p:cNvSpPr>
            <p:nvPr/>
          </p:nvSpPr>
          <p:spPr bwMode="auto">
            <a:xfrm>
              <a:off x="4303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4" name="Text Box 84"/>
            <p:cNvSpPr txBox="1">
              <a:spLocks noChangeArrowheads="1"/>
            </p:cNvSpPr>
            <p:nvPr/>
          </p:nvSpPr>
          <p:spPr bwMode="auto">
            <a:xfrm>
              <a:off x="1536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5" name="Text Box 85"/>
            <p:cNvSpPr txBox="1">
              <a:spLocks noChangeArrowheads="1"/>
            </p:cNvSpPr>
            <p:nvPr/>
          </p:nvSpPr>
          <p:spPr bwMode="auto">
            <a:xfrm>
              <a:off x="2379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6" name="Text Box 86"/>
            <p:cNvSpPr txBox="1">
              <a:spLocks noChangeArrowheads="1"/>
            </p:cNvSpPr>
            <p:nvPr/>
          </p:nvSpPr>
          <p:spPr bwMode="auto">
            <a:xfrm>
              <a:off x="3243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7" name="Text Box 87"/>
            <p:cNvSpPr txBox="1">
              <a:spLocks noChangeArrowheads="1"/>
            </p:cNvSpPr>
            <p:nvPr/>
          </p:nvSpPr>
          <p:spPr bwMode="auto">
            <a:xfrm>
              <a:off x="4107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8" name="Line 88"/>
            <p:cNvSpPr>
              <a:spLocks noChangeShapeType="1"/>
            </p:cNvSpPr>
            <p:nvPr/>
          </p:nvSpPr>
          <p:spPr bwMode="auto">
            <a:xfrm flipV="1">
              <a:off x="12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Text Box 89"/>
            <p:cNvSpPr txBox="1">
              <a:spLocks noChangeArrowheads="1"/>
            </p:cNvSpPr>
            <p:nvPr/>
          </p:nvSpPr>
          <p:spPr bwMode="auto">
            <a:xfrm>
              <a:off x="720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8" name="Text Box 57"/>
          <p:cNvSpPr txBox="1">
            <a:spLocks noChangeArrowheads="1"/>
          </p:cNvSpPr>
          <p:nvPr/>
        </p:nvSpPr>
        <p:spPr bwMode="auto">
          <a:xfrm>
            <a:off x="5475585" y="2951559"/>
            <a:ext cx="449262" cy="5222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9" name="Text Box 57"/>
          <p:cNvSpPr txBox="1">
            <a:spLocks noChangeArrowheads="1"/>
          </p:cNvSpPr>
          <p:nvPr/>
        </p:nvSpPr>
        <p:spPr bwMode="auto">
          <a:xfrm>
            <a:off x="5505748" y="4994673"/>
            <a:ext cx="449263" cy="522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425772" y="801636"/>
            <a:ext cx="9918700" cy="269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CircListNode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* </a:t>
            </a: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&gt;::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Search( 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000" b="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r>
              <a:rPr lang="en-US" altLang="zh-CN" sz="2000" dirty="0" smtClean="0">
                <a:latin typeface="Times New Roman" panose="02020603050405020304" pitchFamily="18" charset="0"/>
                <a:ea typeface="仿宋_GB2312" pitchFamily="49" charset="-122"/>
              </a:rPr>
              <a:t>{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在链表中从头搜索其数据值为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的结点</a:t>
            </a:r>
          </a:p>
          <a:p>
            <a:pPr marL="342900" indent="-342900">
              <a:lnSpc>
                <a:spcPct val="105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000" b="0" dirty="0" smtClean="0">
                <a:latin typeface="Times New Roman" panose="02020603050405020304" pitchFamily="18" charset="0"/>
                <a:ea typeface="仿宋_GB2312" pitchFamily="49" charset="-122"/>
              </a:rPr>
              <a:t>     current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=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first</a:t>
            </a:r>
            <a:r>
              <a:rPr lang="en-US" altLang="zh-CN" sz="2000" b="0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while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(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current != first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&amp;&amp;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current</a:t>
            </a:r>
            <a:r>
              <a:rPr lang="en-US" altLang="zh-CN" sz="2000" b="0" dirty="0">
                <a:latin typeface="仿宋_GB2312" pitchFamily="49" charset="-122"/>
                <a:ea typeface="仿宋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</a:rPr>
              <a:t>data !</a:t>
            </a:r>
            <a:r>
              <a:rPr lang="en-US" altLang="zh-CN" sz="2000" b="0" i="1" dirty="0">
                <a:latin typeface="Times New Roman" panose="02020603050405020304" pitchFamily="18" charset="0"/>
              </a:rPr>
              <a:t>=</a:t>
            </a:r>
            <a:r>
              <a:rPr lang="en-US" altLang="zh-CN" sz="2000" b="0" dirty="0">
                <a:latin typeface="Times New Roman" panose="02020603050405020304" pitchFamily="18" charset="0"/>
              </a:rPr>
              <a:t> x )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current = current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if (current==first)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return NULL;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else return current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63352" y="3529410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15880" y="2420888"/>
            <a:ext cx="6964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7768" y="2420888"/>
            <a:ext cx="1002679" cy="110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3" name="Group 35"/>
          <p:cNvGrpSpPr>
            <a:grpSpLocks/>
          </p:cNvGrpSpPr>
          <p:nvPr/>
        </p:nvGrpSpPr>
        <p:grpSpPr bwMode="auto">
          <a:xfrm>
            <a:off x="2855640" y="1268760"/>
            <a:ext cx="6324600" cy="1438275"/>
            <a:chOff x="912" y="904"/>
            <a:chExt cx="3984" cy="906"/>
          </a:xfrm>
        </p:grpSpPr>
        <p:sp>
          <p:nvSpPr>
            <p:cNvPr id="97290" name="Rectangle 3" descr="白色大理石"/>
            <p:cNvSpPr>
              <a:spLocks noChangeArrowheads="1"/>
            </p:cNvSpPr>
            <p:nvPr/>
          </p:nvSpPr>
          <p:spPr bwMode="auto">
            <a:xfrm>
              <a:off x="1056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1" name="Line 4"/>
            <p:cNvSpPr>
              <a:spLocks noChangeShapeType="1"/>
            </p:cNvSpPr>
            <p:nvPr/>
          </p:nvSpPr>
          <p:spPr bwMode="auto">
            <a:xfrm>
              <a:off x="134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2" name="Line 5"/>
            <p:cNvSpPr>
              <a:spLocks noChangeShapeType="1"/>
            </p:cNvSpPr>
            <p:nvPr/>
          </p:nvSpPr>
          <p:spPr bwMode="auto">
            <a:xfrm flipV="1">
              <a:off x="1344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3" name="Rectangle 6" descr="白色大理石"/>
            <p:cNvSpPr>
              <a:spLocks noChangeArrowheads="1"/>
            </p:cNvSpPr>
            <p:nvPr/>
          </p:nvSpPr>
          <p:spPr bwMode="auto">
            <a:xfrm>
              <a:off x="1824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4" name="Line 7"/>
            <p:cNvSpPr>
              <a:spLocks noChangeShapeType="1"/>
            </p:cNvSpPr>
            <p:nvPr/>
          </p:nvSpPr>
          <p:spPr bwMode="auto">
            <a:xfrm>
              <a:off x="211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5" name="Line 8"/>
            <p:cNvSpPr>
              <a:spLocks noChangeShapeType="1"/>
            </p:cNvSpPr>
            <p:nvPr/>
          </p:nvSpPr>
          <p:spPr bwMode="auto">
            <a:xfrm flipV="1">
              <a:off x="2112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6" name="Rectangle 9" descr="白色大理石"/>
            <p:cNvSpPr>
              <a:spLocks noChangeArrowheads="1"/>
            </p:cNvSpPr>
            <p:nvPr/>
          </p:nvSpPr>
          <p:spPr bwMode="auto">
            <a:xfrm>
              <a:off x="2592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7" name="Line 10"/>
            <p:cNvSpPr>
              <a:spLocks noChangeShapeType="1"/>
            </p:cNvSpPr>
            <p:nvPr/>
          </p:nvSpPr>
          <p:spPr bwMode="auto">
            <a:xfrm>
              <a:off x="2880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8" name="Line 11"/>
            <p:cNvSpPr>
              <a:spLocks noChangeShapeType="1"/>
            </p:cNvSpPr>
            <p:nvPr/>
          </p:nvSpPr>
          <p:spPr bwMode="auto">
            <a:xfrm flipV="1">
              <a:off x="2880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9" name="Rectangle 12" descr="白色大理石"/>
            <p:cNvSpPr>
              <a:spLocks noChangeArrowheads="1"/>
            </p:cNvSpPr>
            <p:nvPr/>
          </p:nvSpPr>
          <p:spPr bwMode="auto">
            <a:xfrm>
              <a:off x="3360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0" name="Line 13"/>
            <p:cNvSpPr>
              <a:spLocks noChangeShapeType="1"/>
            </p:cNvSpPr>
            <p:nvPr/>
          </p:nvSpPr>
          <p:spPr bwMode="auto">
            <a:xfrm>
              <a:off x="364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Line 14"/>
            <p:cNvSpPr>
              <a:spLocks noChangeShapeType="1"/>
            </p:cNvSpPr>
            <p:nvPr/>
          </p:nvSpPr>
          <p:spPr bwMode="auto">
            <a:xfrm flipV="1">
              <a:off x="3648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Rectangle 15" descr="白色大理石"/>
            <p:cNvSpPr>
              <a:spLocks noChangeArrowheads="1"/>
            </p:cNvSpPr>
            <p:nvPr/>
          </p:nvSpPr>
          <p:spPr bwMode="auto">
            <a:xfrm>
              <a:off x="4128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3" name="Line 16"/>
            <p:cNvSpPr>
              <a:spLocks noChangeShapeType="1"/>
            </p:cNvSpPr>
            <p:nvPr/>
          </p:nvSpPr>
          <p:spPr bwMode="auto">
            <a:xfrm>
              <a:off x="441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Line 17"/>
            <p:cNvSpPr>
              <a:spLocks noChangeShapeType="1"/>
            </p:cNvSpPr>
            <p:nvPr/>
          </p:nvSpPr>
          <p:spPr bwMode="auto">
            <a:xfrm flipV="1">
              <a:off x="4416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5" name="Line 18"/>
            <p:cNvSpPr>
              <a:spLocks noChangeShapeType="1"/>
            </p:cNvSpPr>
            <p:nvPr/>
          </p:nvSpPr>
          <p:spPr bwMode="auto">
            <a:xfrm>
              <a:off x="1632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6" name="Line 19"/>
            <p:cNvSpPr>
              <a:spLocks noChangeShapeType="1"/>
            </p:cNvSpPr>
            <p:nvPr/>
          </p:nvSpPr>
          <p:spPr bwMode="auto">
            <a:xfrm>
              <a:off x="2400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Line 20"/>
            <p:cNvSpPr>
              <a:spLocks noChangeShapeType="1"/>
            </p:cNvSpPr>
            <p:nvPr/>
          </p:nvSpPr>
          <p:spPr bwMode="auto">
            <a:xfrm>
              <a:off x="3168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8" name="Line 21"/>
            <p:cNvSpPr>
              <a:spLocks noChangeShapeType="1"/>
            </p:cNvSpPr>
            <p:nvPr/>
          </p:nvSpPr>
          <p:spPr bwMode="auto">
            <a:xfrm>
              <a:off x="3936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9" name="Line 22"/>
            <p:cNvSpPr>
              <a:spLocks noChangeShapeType="1"/>
            </p:cNvSpPr>
            <p:nvPr/>
          </p:nvSpPr>
          <p:spPr bwMode="auto">
            <a:xfrm>
              <a:off x="912" y="12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0" name="Line 23"/>
            <p:cNvSpPr>
              <a:spLocks noChangeShapeType="1"/>
            </p:cNvSpPr>
            <p:nvPr/>
          </p:nvSpPr>
          <p:spPr bwMode="auto">
            <a:xfrm flipH="1">
              <a:off x="912" y="9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1" name="Line 24"/>
            <p:cNvSpPr>
              <a:spLocks noChangeShapeType="1"/>
            </p:cNvSpPr>
            <p:nvPr/>
          </p:nvSpPr>
          <p:spPr bwMode="auto">
            <a:xfrm>
              <a:off x="912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2" name="Line 25"/>
            <p:cNvSpPr>
              <a:spLocks noChangeShapeType="1"/>
            </p:cNvSpPr>
            <p:nvPr/>
          </p:nvSpPr>
          <p:spPr bwMode="auto">
            <a:xfrm>
              <a:off x="4896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3" name="Line 26"/>
            <p:cNvSpPr>
              <a:spLocks noChangeShapeType="1"/>
            </p:cNvSpPr>
            <p:nvPr/>
          </p:nvSpPr>
          <p:spPr bwMode="auto">
            <a:xfrm>
              <a:off x="4704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4" name="Text Box 27"/>
            <p:cNvSpPr txBox="1">
              <a:spLocks noChangeArrowheads="1"/>
            </p:cNvSpPr>
            <p:nvPr/>
          </p:nvSpPr>
          <p:spPr bwMode="auto">
            <a:xfrm>
              <a:off x="4405" y="1480"/>
              <a:ext cx="45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5" name="Text Box 28"/>
            <p:cNvSpPr txBox="1">
              <a:spLocks noChangeArrowheads="1"/>
            </p:cNvSpPr>
            <p:nvPr/>
          </p:nvSpPr>
          <p:spPr bwMode="auto">
            <a:xfrm>
              <a:off x="18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6" name="Text Box 29"/>
            <p:cNvSpPr txBox="1">
              <a:spLocks noChangeArrowheads="1"/>
            </p:cNvSpPr>
            <p:nvPr/>
          </p:nvSpPr>
          <p:spPr bwMode="auto">
            <a:xfrm>
              <a:off x="2592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7" name="Text Box 30"/>
            <p:cNvSpPr txBox="1">
              <a:spLocks noChangeArrowheads="1"/>
            </p:cNvSpPr>
            <p:nvPr/>
          </p:nvSpPr>
          <p:spPr bwMode="auto">
            <a:xfrm>
              <a:off x="3360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8" name="Text Box 31"/>
            <p:cNvSpPr txBox="1">
              <a:spLocks noChangeArrowheads="1"/>
            </p:cNvSpPr>
            <p:nvPr/>
          </p:nvSpPr>
          <p:spPr bwMode="auto">
            <a:xfrm>
              <a:off x="4128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9" name="Line 32"/>
            <p:cNvSpPr>
              <a:spLocks noChangeShapeType="1"/>
            </p:cNvSpPr>
            <p:nvPr/>
          </p:nvSpPr>
          <p:spPr bwMode="auto">
            <a:xfrm flipV="1">
              <a:off x="4328" y="143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33"/>
            <p:cNvSpPr txBox="1">
              <a:spLocks noChangeArrowheads="1"/>
            </p:cNvSpPr>
            <p:nvPr/>
          </p:nvSpPr>
          <p:spPr bwMode="auto">
            <a:xfrm>
              <a:off x="10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22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7284" name="Text Box 34"/>
          <p:cNvSpPr txBox="1">
            <a:spLocks noChangeArrowheads="1"/>
          </p:cNvSpPr>
          <p:nvPr/>
        </p:nvSpPr>
        <p:spPr bwMode="auto">
          <a:xfrm>
            <a:off x="1559496" y="2869076"/>
            <a:ext cx="10001596" cy="293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8001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2573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7145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1717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如果插入与删除仅在链表的两端发生，可采用带表尾指针的循环链表结构。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在表尾插入，时间复杂性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O(n)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在表头插入，相当于在表尾插入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带尾指针的循环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2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用循环链表求解约瑟夫问题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约瑟夫问题的提法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个人围成一个圆圈，首先第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开始，一个人一个人顺时针报数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个人，令其出列。然后再从下一 个人开始，从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顺时针报数，报到第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个人，再令其出列，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，如此下去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直到圆圈中只剩一个人为止。此人即</a:t>
            </a:r>
            <a:r>
              <a:rPr lang="zh-CN" altLang="en-US" sz="2400" dirty="0">
                <a:ea typeface="仿宋_GB2312" pitchFamily="49" charset="-122"/>
                <a:cs typeface="+mn-cs"/>
              </a:rPr>
              <a:t>为优胜者。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a typeface="仿宋_GB2312" pitchFamily="49" charset="-122"/>
                <a:cs typeface="+mn-cs"/>
              </a:rPr>
              <a:t>用不带表头结点的循环链表来组织。</a:t>
            </a:r>
            <a:endParaRPr lang="en-US" altLang="zh-CN" sz="2400" dirty="0">
              <a:ea typeface="仿宋_GB2312" pitchFamily="49" charset="-122"/>
              <a:cs typeface="+mn-cs"/>
            </a:endParaRP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例如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3</a:t>
            </a: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endParaRPr lang="zh-CN" altLang="en-US" sz="2400" dirty="0">
              <a:ea typeface="仿宋_GB2312" pitchFamily="49" charset="-122"/>
              <a:cs typeface="+mn-cs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4365104"/>
            <a:ext cx="800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Josephus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问题的算法 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79376" y="908720"/>
            <a:ext cx="5688632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iostream.h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“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n,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*p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pre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(n);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j;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0;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 n-1;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{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次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( j = 1; j &lt; m; j++)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pre = p;  p = p-&gt;link;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出列的人是”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p-&gt;data &lt;&lt;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pre-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p-&gt;link;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delete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p;     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pre-&gt;link;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825053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main() {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 m;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输入游戏者人数和报数间隔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”;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&gt;&gt; n &gt;&gt; m;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&lt;= n;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clist.insert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约瑟夫环    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n, m);          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解决约瑟夫问题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239561"/>
            <a:ext cx="1224308" cy="1632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08168" y="5871971"/>
            <a:ext cx="22525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5000"/>
              </a:lnSpc>
              <a:buClr>
                <a:srgbClr val="CC0000"/>
              </a:buClr>
              <a:defRPr/>
            </a:pP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= 3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9624392" y="476672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思考一下如果用顺序表如何解决？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594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(Doubly Linked List)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0515600" cy="546955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双向链表是指在前驱和后继方向都能游历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遍历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的线性链表。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双向链表每个结点结构：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</a:t>
            </a:r>
            <a:r>
              <a:rPr lang="zh-CN" altLang="en-US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链表中找直接前驱和直接后继时间复杂度</a:t>
            </a:r>
            <a:r>
              <a:rPr lang="en-US" altLang="zh-CN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477" name="Rectangle 5" descr="羊皮纸"/>
          <p:cNvSpPr>
            <a:spLocks noChangeArrowheads="1"/>
          </p:cNvSpPr>
          <p:nvPr/>
        </p:nvSpPr>
        <p:spPr bwMode="auto">
          <a:xfrm>
            <a:off x="3505200" y="2568251"/>
            <a:ext cx="5029200" cy="6096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8" name="Line 6"/>
          <p:cNvSpPr>
            <a:spLocks noChangeShapeType="1"/>
          </p:cNvSpPr>
          <p:nvPr/>
        </p:nvSpPr>
        <p:spPr bwMode="auto">
          <a:xfrm>
            <a:off x="51816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9" name="Line 7"/>
          <p:cNvSpPr>
            <a:spLocks noChangeShapeType="1"/>
          </p:cNvSpPr>
          <p:nvPr/>
        </p:nvSpPr>
        <p:spPr bwMode="auto">
          <a:xfrm flipV="1">
            <a:off x="51816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67818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 flipV="1">
            <a:off x="67818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3429001" y="3265165"/>
            <a:ext cx="4824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前驱方向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          </a:t>
            </a: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后继方向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3873501" y="2568252"/>
            <a:ext cx="3895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r>
              <a:rPr lang="en-US" altLang="zh-CN" sz="28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data        </a:t>
            </a: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i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8813800" y="1647652"/>
            <a:ext cx="3378200" cy="971550"/>
          </a:xfrm>
          <a:prstGeom prst="wedgeRectCallout">
            <a:avLst>
              <a:gd name="adj1" fmla="val -51601"/>
              <a:gd name="adj2" fmla="val 102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5</a:t>
            </a:r>
            <a:r>
              <a:rPr lang="zh-CN" altLang="en-US" sz="2000" dirty="0"/>
              <a:t>：单链表如何查找元素值为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的节点的前驱节点</a:t>
            </a:r>
            <a:endParaRPr lang="en-US" altLang="zh-CN" sz="2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024" y="2619202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404665"/>
            <a:ext cx="10972800" cy="6264696"/>
          </a:xfrm>
        </p:spPr>
        <p:txBody>
          <a:bodyPr/>
          <a:lstStyle/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双向链表通常采用带表头结点的循环链表</a:t>
            </a:r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指向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02" name="Rectangle 6" descr="羊皮纸"/>
          <p:cNvSpPr>
            <a:spLocks noChangeArrowheads="1"/>
          </p:cNvSpPr>
          <p:nvPr/>
        </p:nvSpPr>
        <p:spPr bwMode="auto">
          <a:xfrm>
            <a:off x="32004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3581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40386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 flipV="1">
            <a:off x="3581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40386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7" name="Rectangle 11" descr="羊皮纸"/>
          <p:cNvSpPr>
            <a:spLocks noChangeArrowheads="1"/>
          </p:cNvSpPr>
          <p:nvPr/>
        </p:nvSpPr>
        <p:spPr bwMode="auto">
          <a:xfrm>
            <a:off x="52578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8" name="Line 12"/>
          <p:cNvSpPr>
            <a:spLocks noChangeShapeType="1"/>
          </p:cNvSpPr>
          <p:nvPr/>
        </p:nvSpPr>
        <p:spPr bwMode="auto">
          <a:xfrm>
            <a:off x="56388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9" name="Line 13"/>
          <p:cNvSpPr>
            <a:spLocks noChangeShapeType="1"/>
          </p:cNvSpPr>
          <p:nvPr/>
        </p:nvSpPr>
        <p:spPr bwMode="auto">
          <a:xfrm>
            <a:off x="60960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0" name="Line 14"/>
          <p:cNvSpPr>
            <a:spLocks noChangeShapeType="1"/>
          </p:cNvSpPr>
          <p:nvPr/>
        </p:nvSpPr>
        <p:spPr bwMode="auto">
          <a:xfrm flipV="1">
            <a:off x="56388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60960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2" name="Rectangle 16" descr="羊皮纸"/>
          <p:cNvSpPr>
            <a:spLocks noChangeArrowheads="1"/>
          </p:cNvSpPr>
          <p:nvPr/>
        </p:nvSpPr>
        <p:spPr bwMode="auto">
          <a:xfrm>
            <a:off x="73152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>
            <a:off x="76962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>
            <a:off x="8153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V="1">
            <a:off x="76962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8153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>
            <a:off x="44958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>
            <a:off x="24384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>
            <a:off x="65532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>
            <a:off x="86106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>
            <a:off x="2566988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>
            <a:off x="4727575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>
            <a:off x="6773863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4" name="Line 28"/>
          <p:cNvSpPr>
            <a:spLocks noChangeShapeType="1"/>
          </p:cNvSpPr>
          <p:nvPr/>
        </p:nvSpPr>
        <p:spPr bwMode="auto">
          <a:xfrm>
            <a:off x="8610600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 flipV="1">
            <a:off x="34290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6" name="Line 30"/>
          <p:cNvSpPr>
            <a:spLocks noChangeShapeType="1"/>
          </p:cNvSpPr>
          <p:nvPr/>
        </p:nvSpPr>
        <p:spPr bwMode="auto">
          <a:xfrm flipV="1">
            <a:off x="581025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7" name="Line 31"/>
          <p:cNvSpPr>
            <a:spLocks noChangeShapeType="1"/>
          </p:cNvSpPr>
          <p:nvPr/>
        </p:nvSpPr>
        <p:spPr bwMode="auto">
          <a:xfrm flipV="1">
            <a:off x="75438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8" name="Text Box 32"/>
          <p:cNvSpPr txBox="1">
            <a:spLocks noChangeArrowheads="1"/>
          </p:cNvSpPr>
          <p:nvPr/>
        </p:nvSpPr>
        <p:spPr bwMode="auto">
          <a:xfrm>
            <a:off x="2895600" y="5817096"/>
            <a:ext cx="1549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p-&gt;lLink</a:t>
            </a:r>
          </a:p>
        </p:txBody>
      </p:sp>
      <p:sp>
        <p:nvSpPr>
          <p:cNvPr id="106529" name="Text Box 33"/>
          <p:cNvSpPr txBox="1">
            <a:spLocks noChangeArrowheads="1"/>
          </p:cNvSpPr>
          <p:nvPr/>
        </p:nvSpPr>
        <p:spPr bwMode="auto">
          <a:xfrm>
            <a:off x="7143750" y="5817096"/>
            <a:ext cx="16081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p-&gt;rLink</a:t>
            </a:r>
          </a:p>
        </p:txBody>
      </p:sp>
      <p:sp>
        <p:nvSpPr>
          <p:cNvPr id="106530" name="Text Box 34"/>
          <p:cNvSpPr txBox="1">
            <a:spLocks noChangeArrowheads="1"/>
          </p:cNvSpPr>
          <p:nvPr/>
        </p:nvSpPr>
        <p:spPr bwMode="auto">
          <a:xfrm>
            <a:off x="5638801" y="5817096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06531" name="Text Box 35"/>
          <p:cNvSpPr txBox="1">
            <a:spLocks noChangeArrowheads="1"/>
          </p:cNvSpPr>
          <p:nvPr/>
        </p:nvSpPr>
        <p:spPr bwMode="auto">
          <a:xfrm>
            <a:off x="7067550" y="4293096"/>
            <a:ext cx="1022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32" name="Text Box 36"/>
          <p:cNvSpPr txBox="1">
            <a:spLocks noChangeArrowheads="1"/>
          </p:cNvSpPr>
          <p:nvPr/>
        </p:nvSpPr>
        <p:spPr bwMode="auto">
          <a:xfrm>
            <a:off x="3810001" y="4293096"/>
            <a:ext cx="108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 Box 4"/>
          <p:cNvSpPr txBox="1">
            <a:spLocks noChangeArrowheads="1"/>
          </p:cNvSpPr>
          <p:nvPr/>
        </p:nvSpPr>
        <p:spPr bwMode="auto">
          <a:xfrm>
            <a:off x="4435408" y="2235992"/>
            <a:ext cx="5231393" cy="54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	                       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8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空</a:t>
            </a: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表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Rectangle 37" descr="羊皮纸"/>
          <p:cNvSpPr>
            <a:spLocks noChangeArrowheads="1"/>
          </p:cNvSpPr>
          <p:nvPr/>
        </p:nvSpPr>
        <p:spPr bwMode="auto">
          <a:xfrm>
            <a:off x="30480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4" name="Line 38"/>
          <p:cNvSpPr>
            <a:spLocks noChangeShapeType="1"/>
          </p:cNvSpPr>
          <p:nvPr/>
        </p:nvSpPr>
        <p:spPr bwMode="auto">
          <a:xfrm>
            <a:off x="3276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Line 39"/>
          <p:cNvSpPr>
            <a:spLocks noChangeShapeType="1"/>
          </p:cNvSpPr>
          <p:nvPr/>
        </p:nvSpPr>
        <p:spPr bwMode="auto">
          <a:xfrm>
            <a:off x="37338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" name="Line 40"/>
          <p:cNvSpPr>
            <a:spLocks noChangeShapeType="1"/>
          </p:cNvSpPr>
          <p:nvPr/>
        </p:nvSpPr>
        <p:spPr bwMode="auto">
          <a:xfrm flipV="1">
            <a:off x="3276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 flipV="1">
            <a:off x="37338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8" name="Rectangle 42" descr="羊皮纸"/>
          <p:cNvSpPr>
            <a:spLocks noChangeArrowheads="1"/>
          </p:cNvSpPr>
          <p:nvPr/>
        </p:nvSpPr>
        <p:spPr bwMode="auto">
          <a:xfrm>
            <a:off x="4343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9" name="Line 43"/>
          <p:cNvSpPr>
            <a:spLocks noChangeShapeType="1"/>
          </p:cNvSpPr>
          <p:nvPr/>
        </p:nvSpPr>
        <p:spPr bwMode="auto">
          <a:xfrm>
            <a:off x="4572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0" name="Line 44"/>
          <p:cNvSpPr>
            <a:spLocks noChangeShapeType="1"/>
          </p:cNvSpPr>
          <p:nvPr/>
        </p:nvSpPr>
        <p:spPr bwMode="auto">
          <a:xfrm>
            <a:off x="5029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1" name="Line 45"/>
          <p:cNvSpPr>
            <a:spLocks noChangeShapeType="1"/>
          </p:cNvSpPr>
          <p:nvPr/>
        </p:nvSpPr>
        <p:spPr bwMode="auto">
          <a:xfrm flipV="1">
            <a:off x="4572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2" name="Line 46"/>
          <p:cNvSpPr>
            <a:spLocks noChangeShapeType="1"/>
          </p:cNvSpPr>
          <p:nvPr/>
        </p:nvSpPr>
        <p:spPr bwMode="auto">
          <a:xfrm flipV="1">
            <a:off x="5029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3" name="Rectangle 47" descr="羊皮纸"/>
          <p:cNvSpPr>
            <a:spLocks noChangeArrowheads="1"/>
          </p:cNvSpPr>
          <p:nvPr/>
        </p:nvSpPr>
        <p:spPr bwMode="auto">
          <a:xfrm>
            <a:off x="60198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4" name="Line 48"/>
          <p:cNvSpPr>
            <a:spLocks noChangeShapeType="1"/>
          </p:cNvSpPr>
          <p:nvPr/>
        </p:nvSpPr>
        <p:spPr bwMode="auto">
          <a:xfrm>
            <a:off x="62484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5" name="Line 49"/>
          <p:cNvSpPr>
            <a:spLocks noChangeShapeType="1"/>
          </p:cNvSpPr>
          <p:nvPr/>
        </p:nvSpPr>
        <p:spPr bwMode="auto">
          <a:xfrm>
            <a:off x="6705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6" name="Line 50"/>
          <p:cNvSpPr>
            <a:spLocks noChangeShapeType="1"/>
          </p:cNvSpPr>
          <p:nvPr/>
        </p:nvSpPr>
        <p:spPr bwMode="auto">
          <a:xfrm flipV="1">
            <a:off x="62484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7" name="Line 51"/>
          <p:cNvSpPr>
            <a:spLocks noChangeShapeType="1"/>
          </p:cNvSpPr>
          <p:nvPr/>
        </p:nvSpPr>
        <p:spPr bwMode="auto">
          <a:xfrm flipV="1">
            <a:off x="6705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8" name="Rectangle 52" descr="羊皮纸"/>
          <p:cNvSpPr>
            <a:spLocks noChangeArrowheads="1"/>
          </p:cNvSpPr>
          <p:nvPr/>
        </p:nvSpPr>
        <p:spPr bwMode="auto">
          <a:xfrm>
            <a:off x="8534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9" name="Line 53"/>
          <p:cNvSpPr>
            <a:spLocks noChangeShapeType="1"/>
          </p:cNvSpPr>
          <p:nvPr/>
        </p:nvSpPr>
        <p:spPr bwMode="auto">
          <a:xfrm>
            <a:off x="8763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0" name="Line 54"/>
          <p:cNvSpPr>
            <a:spLocks noChangeShapeType="1"/>
          </p:cNvSpPr>
          <p:nvPr/>
        </p:nvSpPr>
        <p:spPr bwMode="auto">
          <a:xfrm>
            <a:off x="9220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1" name="Line 55"/>
          <p:cNvSpPr>
            <a:spLocks noChangeShapeType="1"/>
          </p:cNvSpPr>
          <p:nvPr/>
        </p:nvSpPr>
        <p:spPr bwMode="auto">
          <a:xfrm flipV="1">
            <a:off x="8763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Line 56"/>
          <p:cNvSpPr>
            <a:spLocks noChangeShapeType="1"/>
          </p:cNvSpPr>
          <p:nvPr/>
        </p:nvSpPr>
        <p:spPr bwMode="auto">
          <a:xfrm flipV="1">
            <a:off x="9220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3" name="Line 57"/>
          <p:cNvSpPr>
            <a:spLocks noChangeShapeType="1"/>
          </p:cNvSpPr>
          <p:nvPr/>
        </p:nvSpPr>
        <p:spPr bwMode="auto">
          <a:xfrm>
            <a:off x="2743200" y="16382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4" name="Line 58"/>
          <p:cNvSpPr>
            <a:spLocks noChangeShapeType="1"/>
          </p:cNvSpPr>
          <p:nvPr/>
        </p:nvSpPr>
        <p:spPr bwMode="auto">
          <a:xfrm>
            <a:off x="40386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5" name="Line 59"/>
          <p:cNvSpPr>
            <a:spLocks noChangeShapeType="1"/>
          </p:cNvSpPr>
          <p:nvPr/>
        </p:nvSpPr>
        <p:spPr bwMode="auto">
          <a:xfrm>
            <a:off x="5334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>
            <a:off x="5715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7" name="Line 61"/>
          <p:cNvSpPr>
            <a:spLocks noChangeShapeType="1"/>
          </p:cNvSpPr>
          <p:nvPr/>
        </p:nvSpPr>
        <p:spPr bwMode="auto">
          <a:xfrm>
            <a:off x="70104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8" name="Line 62"/>
          <p:cNvSpPr>
            <a:spLocks noChangeShapeType="1"/>
          </p:cNvSpPr>
          <p:nvPr/>
        </p:nvSpPr>
        <p:spPr bwMode="auto">
          <a:xfrm>
            <a:off x="8077200" y="163825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9" name="Line 63"/>
          <p:cNvSpPr>
            <a:spLocks noChangeShapeType="1"/>
          </p:cNvSpPr>
          <p:nvPr/>
        </p:nvSpPr>
        <p:spPr bwMode="auto">
          <a:xfrm>
            <a:off x="82296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0" name="Line 64"/>
          <p:cNvSpPr>
            <a:spLocks noChangeShapeType="1"/>
          </p:cNvSpPr>
          <p:nvPr/>
        </p:nvSpPr>
        <p:spPr bwMode="auto">
          <a:xfrm>
            <a:off x="2819400" y="14858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952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571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>
            <a:off x="5334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40386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819400" y="17906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8194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>
            <a:off x="2819400" y="20954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>
            <a:off x="73152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28194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2819400" y="11048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>
            <a:off x="73152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 flipH="1">
            <a:off x="70104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82296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98298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 flipH="1">
            <a:off x="95250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8229600" y="11048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82296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8229600" y="20954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98298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 flipH="1">
            <a:off x="8229600" y="17906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1" name="Text Box 86"/>
          <p:cNvSpPr txBox="1">
            <a:spLocks noChangeArrowheads="1"/>
          </p:cNvSpPr>
          <p:nvPr/>
        </p:nvSpPr>
        <p:spPr bwMode="auto">
          <a:xfrm>
            <a:off x="1981201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2" name="Text Box 87"/>
          <p:cNvSpPr txBox="1">
            <a:spLocks noChangeArrowheads="1"/>
          </p:cNvSpPr>
          <p:nvPr/>
        </p:nvSpPr>
        <p:spPr bwMode="auto">
          <a:xfrm>
            <a:off x="7337426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data;	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前驱、后继指针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*r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T value,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*r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value;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};  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T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	  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= new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 first-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};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~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 return first; }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 first =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在链表中按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指示方向寻找等于给定值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*Search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在链表中定位序号为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(≥0)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	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个结点后插入一个包含有值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	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判双链表空否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*first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；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marL="0" indent="0">
              <a:buNone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87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5C0E52-1C77-4B69-8F87-BDE25FDE2F57}" type="slidenum">
              <a:rPr kumimoji="0" lang="zh-CN" altLang="en-US" sz="14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38488" y="2447925"/>
            <a:ext cx="5753100" cy="3765550"/>
            <a:chOff x="1668" y="892"/>
            <a:chExt cx="3624" cy="2744"/>
          </a:xfrm>
        </p:grpSpPr>
        <p:sp>
          <p:nvSpPr>
            <p:cNvPr id="17430" name="AutoShape 3"/>
            <p:cNvSpPr>
              <a:spLocks noChangeArrowheads="1"/>
            </p:cNvSpPr>
            <p:nvPr/>
          </p:nvSpPr>
          <p:spPr bwMode="auto">
            <a:xfrm>
              <a:off x="1668" y="900"/>
              <a:ext cx="3624" cy="273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楷体_GB2312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31" name="Text Box 4"/>
            <p:cNvSpPr txBox="1">
              <a:spLocks noChangeArrowheads="1"/>
            </p:cNvSpPr>
            <p:nvPr/>
          </p:nvSpPr>
          <p:spPr bwMode="auto">
            <a:xfrm>
              <a:off x="2198" y="1321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登录号：</a:t>
              </a:r>
            </a:p>
          </p:txBody>
        </p:sp>
        <p:sp>
          <p:nvSpPr>
            <p:cNvPr id="17432" name="Text Box 5"/>
            <p:cNvSpPr txBox="1">
              <a:spLocks noChangeArrowheads="1"/>
            </p:cNvSpPr>
            <p:nvPr/>
          </p:nvSpPr>
          <p:spPr bwMode="auto">
            <a:xfrm>
              <a:off x="2198" y="164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书名：</a:t>
              </a:r>
            </a:p>
          </p:txBody>
        </p:sp>
        <p:sp>
          <p:nvSpPr>
            <p:cNvPr id="17433" name="Text Box 6"/>
            <p:cNvSpPr txBox="1">
              <a:spLocks noChangeArrowheads="1"/>
            </p:cNvSpPr>
            <p:nvPr/>
          </p:nvSpPr>
          <p:spPr bwMode="auto">
            <a:xfrm>
              <a:off x="2198" y="1972"/>
              <a:ext cx="88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作者名：</a:t>
              </a:r>
            </a:p>
          </p:txBody>
        </p:sp>
        <p:sp>
          <p:nvSpPr>
            <p:cNvPr id="17434" name="Text Box 7"/>
            <p:cNvSpPr txBox="1">
              <a:spLocks noChangeArrowheads="1"/>
            </p:cNvSpPr>
            <p:nvPr/>
          </p:nvSpPr>
          <p:spPr bwMode="auto">
            <a:xfrm>
              <a:off x="2198" y="2299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分类号：</a:t>
              </a:r>
            </a:p>
          </p:txBody>
        </p:sp>
        <p:sp>
          <p:nvSpPr>
            <p:cNvPr id="17435" name="Text Box 8"/>
            <p:cNvSpPr txBox="1">
              <a:spLocks noChangeArrowheads="1"/>
            </p:cNvSpPr>
            <p:nvPr/>
          </p:nvSpPr>
          <p:spPr bwMode="auto">
            <a:xfrm>
              <a:off x="2198" y="2625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出版单位：</a:t>
              </a:r>
            </a:p>
          </p:txBody>
        </p:sp>
        <p:sp>
          <p:nvSpPr>
            <p:cNvPr id="17436" name="Text Box 9"/>
            <p:cNvSpPr txBox="1">
              <a:spLocks noChangeArrowheads="1"/>
            </p:cNvSpPr>
            <p:nvPr/>
          </p:nvSpPr>
          <p:spPr bwMode="auto">
            <a:xfrm>
              <a:off x="2198" y="2951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出版时间：</a:t>
              </a:r>
            </a:p>
          </p:txBody>
        </p:sp>
        <p:sp>
          <p:nvSpPr>
            <p:cNvPr id="17437" name="Text Box 10"/>
            <p:cNvSpPr txBox="1">
              <a:spLocks noChangeArrowheads="1"/>
            </p:cNvSpPr>
            <p:nvPr/>
          </p:nvSpPr>
          <p:spPr bwMode="auto">
            <a:xfrm>
              <a:off x="2198" y="327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价格：</a:t>
              </a:r>
            </a:p>
          </p:txBody>
        </p:sp>
        <p:sp>
          <p:nvSpPr>
            <p:cNvPr id="17438" name="Text Box 11"/>
            <p:cNvSpPr txBox="1">
              <a:spLocks noChangeArrowheads="1"/>
            </p:cNvSpPr>
            <p:nvPr/>
          </p:nvSpPr>
          <p:spPr bwMode="auto">
            <a:xfrm>
              <a:off x="2846" y="892"/>
              <a:ext cx="1016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楷体_GB2312" pitchFamily="49" charset="-122"/>
                  <a:ea typeface="黑体" panose="02010609060101010101" pitchFamily="49" charset="-122"/>
                </a:rPr>
                <a:t>书目卡片</a:t>
              </a:r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2857501" y="1924051"/>
            <a:ext cx="7612063" cy="2779713"/>
            <a:chOff x="843" y="1363"/>
            <a:chExt cx="4795" cy="1751"/>
          </a:xfrm>
        </p:grpSpPr>
        <p:graphicFrame>
          <p:nvGraphicFramePr>
            <p:cNvPr id="17428" name="Object 13"/>
            <p:cNvGraphicFramePr>
              <a:graphicFrameLocks noChangeAspect="1"/>
            </p:cNvGraphicFramePr>
            <p:nvPr/>
          </p:nvGraphicFramePr>
          <p:xfrm>
            <a:off x="843" y="1812"/>
            <a:ext cx="4229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5" name="文档" r:id="rId3" imgW="7172325" imgH="2209800" progId="Word.Document.8">
                    <p:embed/>
                  </p:oleObj>
                </mc:Choice>
                <mc:Fallback>
                  <p:oleObj name="文档" r:id="rId3" imgW="7172325" imgH="2209800" progId="Word.Document.8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1812"/>
                          <a:ext cx="4229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9" name="AutoShape 14"/>
            <p:cNvSpPr>
              <a:spLocks noChangeArrowheads="1"/>
            </p:cNvSpPr>
            <p:nvPr/>
          </p:nvSpPr>
          <p:spPr bwMode="auto">
            <a:xfrm>
              <a:off x="4381" y="1363"/>
              <a:ext cx="1257" cy="411"/>
            </a:xfrm>
            <a:prstGeom prst="wedgeEllipseCallout">
              <a:avLst>
                <a:gd name="adj1" fmla="val -69157"/>
                <a:gd name="adj2" fmla="val 79380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楷体_GB2312" pitchFamily="49" charset="-122"/>
                  <a:ea typeface="黑体" panose="02010609060101010101" pitchFamily="49" charset="-122"/>
                </a:rPr>
                <a:t>书目文件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374775" y="3235326"/>
            <a:ext cx="9469439" cy="3351213"/>
            <a:chOff x="-91" y="2189"/>
            <a:chExt cx="5965" cy="2111"/>
          </a:xfrm>
        </p:grpSpPr>
        <p:grpSp>
          <p:nvGrpSpPr>
            <p:cNvPr id="17419" name="Group 16"/>
            <p:cNvGrpSpPr>
              <a:grpSpLocks/>
            </p:cNvGrpSpPr>
            <p:nvPr/>
          </p:nvGrpSpPr>
          <p:grpSpPr bwMode="auto">
            <a:xfrm>
              <a:off x="-91" y="2830"/>
              <a:ext cx="5965" cy="462"/>
              <a:chOff x="-91" y="2830"/>
              <a:chExt cx="5965" cy="462"/>
            </a:xfrm>
          </p:grpSpPr>
          <p:sp>
            <p:nvSpPr>
              <p:cNvPr id="17425" name="AutoShape 17"/>
              <p:cNvSpPr>
                <a:spLocks noChangeArrowheads="1"/>
              </p:cNvSpPr>
              <p:nvPr/>
            </p:nvSpPr>
            <p:spPr bwMode="auto">
              <a:xfrm>
                <a:off x="-91" y="2849"/>
                <a:ext cx="983" cy="411"/>
              </a:xfrm>
              <a:prstGeom prst="wedgeEllipseCallout">
                <a:avLst>
                  <a:gd name="adj1" fmla="val 27431"/>
                  <a:gd name="adj2" fmla="val 90208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按书名</a:t>
                </a:r>
              </a:p>
            </p:txBody>
          </p:sp>
          <p:sp>
            <p:nvSpPr>
              <p:cNvPr id="17426" name="AutoShape 18"/>
              <p:cNvSpPr>
                <a:spLocks noChangeArrowheads="1"/>
              </p:cNvSpPr>
              <p:nvPr/>
            </p:nvSpPr>
            <p:spPr bwMode="auto">
              <a:xfrm>
                <a:off x="2877" y="2881"/>
                <a:ext cx="1257" cy="411"/>
              </a:xfrm>
              <a:prstGeom prst="wedgeEllipseCallout">
                <a:avLst>
                  <a:gd name="adj1" fmla="val -64329"/>
                  <a:gd name="adj2" fmla="val 58630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楷体_GB2312" pitchFamily="49" charset="-122"/>
                    <a:ea typeface="黑体" panose="02010609060101010101" pitchFamily="49" charset="-122"/>
                  </a:rPr>
                  <a:t>按作者名</a:t>
                </a:r>
              </a:p>
            </p:txBody>
          </p:sp>
          <p:sp>
            <p:nvSpPr>
              <p:cNvPr id="17427" name="AutoShape 19"/>
              <p:cNvSpPr>
                <a:spLocks noChangeArrowheads="1"/>
              </p:cNvSpPr>
              <p:nvPr/>
            </p:nvSpPr>
            <p:spPr bwMode="auto">
              <a:xfrm>
                <a:off x="4617" y="2830"/>
                <a:ext cx="1257" cy="411"/>
              </a:xfrm>
              <a:prstGeom prst="wedgeEllipseCallout">
                <a:avLst>
                  <a:gd name="adj1" fmla="val -50347"/>
                  <a:gd name="adj2" fmla="val 86815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按分类号</a:t>
                </a:r>
              </a:p>
            </p:txBody>
          </p:sp>
        </p:grpSp>
        <p:grpSp>
          <p:nvGrpSpPr>
            <p:cNvPr id="17420" name="Group 20"/>
            <p:cNvGrpSpPr>
              <a:grpSpLocks/>
            </p:cNvGrpSpPr>
            <p:nvPr/>
          </p:nvGrpSpPr>
          <p:grpSpPr bwMode="auto">
            <a:xfrm>
              <a:off x="189" y="2189"/>
              <a:ext cx="5367" cy="2111"/>
              <a:chOff x="189" y="2189"/>
              <a:chExt cx="5367" cy="2111"/>
            </a:xfrm>
          </p:grpSpPr>
          <p:graphicFrame>
            <p:nvGraphicFramePr>
              <p:cNvPr id="17421" name="Object 21"/>
              <p:cNvGraphicFramePr>
                <a:graphicFrameLocks noChangeAspect="1"/>
              </p:cNvGraphicFramePr>
              <p:nvPr/>
            </p:nvGraphicFramePr>
            <p:xfrm>
              <a:off x="189" y="3267"/>
              <a:ext cx="3022" cy="9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6" name="文档" r:id="rId5" imgW="4881880" imgH="1752600" progId="Word.Document.8">
                      <p:embed/>
                    </p:oleObj>
                  </mc:Choice>
                  <mc:Fallback>
                    <p:oleObj name="文档" r:id="rId5" imgW="4881880" imgH="1752600" progId="Word.Document.8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" y="3267"/>
                            <a:ext cx="3022" cy="9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2" name="Object 22"/>
              <p:cNvGraphicFramePr>
                <a:graphicFrameLocks noChangeAspect="1"/>
              </p:cNvGraphicFramePr>
              <p:nvPr/>
            </p:nvGraphicFramePr>
            <p:xfrm>
              <a:off x="2300" y="3267"/>
              <a:ext cx="1478" cy="10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7" name="文档" r:id="rId7" imgW="2387600" imgH="1783080" progId="Word.Document.8">
                      <p:embed/>
                    </p:oleObj>
                  </mc:Choice>
                  <mc:Fallback>
                    <p:oleObj name="文档" r:id="rId7" imgW="2387600" imgH="1783080" progId="Word.Document.8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0" y="3267"/>
                            <a:ext cx="1478" cy="10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3" name="Object 23"/>
              <p:cNvGraphicFramePr>
                <a:graphicFrameLocks noChangeAspect="1"/>
              </p:cNvGraphicFramePr>
              <p:nvPr/>
            </p:nvGraphicFramePr>
            <p:xfrm>
              <a:off x="3933" y="3267"/>
              <a:ext cx="1623" cy="8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8" name="文档" r:id="rId9" imgW="2621280" imgH="1397000" progId="Word.Document.8">
                      <p:embed/>
                    </p:oleObj>
                  </mc:Choice>
                  <mc:Fallback>
                    <p:oleObj name="文档" r:id="rId9" imgW="2621280" imgH="1397000" progId="Word.Document.8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3" y="3267"/>
                            <a:ext cx="1623" cy="8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24" name="AutoShape 24"/>
              <p:cNvSpPr>
                <a:spLocks noChangeArrowheads="1"/>
              </p:cNvSpPr>
              <p:nvPr/>
            </p:nvSpPr>
            <p:spPr bwMode="auto">
              <a:xfrm>
                <a:off x="4539" y="2189"/>
                <a:ext cx="983" cy="411"/>
              </a:xfrm>
              <a:prstGeom prst="wedgeEllipseCallout">
                <a:avLst>
                  <a:gd name="adj1" fmla="val -64546"/>
                  <a:gd name="adj2" fmla="val 235028"/>
                </a:avLst>
              </a:prstGeom>
              <a:solidFill>
                <a:schemeClr val="bg1"/>
              </a:solidFill>
              <a:ln w="381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索引表</a:t>
                </a:r>
              </a:p>
            </p:txBody>
          </p:sp>
        </p:grp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5943601" y="1001714"/>
            <a:ext cx="3063875" cy="1038225"/>
            <a:chOff x="3072" y="1166"/>
            <a:chExt cx="1930" cy="654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379" y="1166"/>
              <a:ext cx="1623" cy="654"/>
            </a:xfrm>
            <a:prstGeom prst="irregularSeal2">
              <a:avLst/>
            </a:prstGeom>
            <a:gradFill rotWithShape="1">
              <a:gsLst>
                <a:gs pos="0">
                  <a:schemeClr val="bg1"/>
                </a:gs>
                <a:gs pos="50000">
                  <a:srgbClr val="66FF33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400">
                  <a:latin typeface="楷体_GB2312" pitchFamily="49" charset="-122"/>
                </a:rPr>
                <a:t>线性表</a:t>
              </a:r>
            </a:p>
          </p:txBody>
        </p:sp>
        <p:sp>
          <p:nvSpPr>
            <p:cNvPr id="17418" name="Line 27"/>
            <p:cNvSpPr>
              <a:spLocks noChangeShapeType="1"/>
            </p:cNvSpPr>
            <p:nvPr/>
          </p:nvSpPr>
          <p:spPr bwMode="auto">
            <a:xfrm>
              <a:off x="3072" y="153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16" name="Text Box 28"/>
          <p:cNvSpPr txBox="1">
            <a:spLocks noChangeArrowheads="1"/>
          </p:cNvSpPr>
          <p:nvPr/>
        </p:nvSpPr>
        <p:spPr bwMode="auto">
          <a:xfrm>
            <a:off x="2125663" y="1284288"/>
            <a:ext cx="495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>
                <a:latin typeface="楷体_GB2312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书目自动检索系统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119"/>
          <p:cNvGrpSpPr>
            <a:grpSpLocks/>
          </p:cNvGrpSpPr>
          <p:nvPr/>
        </p:nvGrpSpPr>
        <p:grpSpPr bwMode="auto">
          <a:xfrm>
            <a:off x="4727848" y="2996952"/>
            <a:ext cx="6696744" cy="3672408"/>
            <a:chOff x="286" y="864"/>
            <a:chExt cx="4616" cy="2694"/>
          </a:xfrm>
        </p:grpSpPr>
        <p:sp>
          <p:nvSpPr>
            <p:cNvPr id="106505" name="Text Box 2"/>
            <p:cNvSpPr txBox="1">
              <a:spLocks noChangeArrowheads="1"/>
            </p:cNvSpPr>
            <p:nvPr/>
          </p:nvSpPr>
          <p:spPr bwMode="auto">
            <a:xfrm>
              <a:off x="3850" y="1599"/>
              <a:ext cx="10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搜索成功</a:t>
              </a:r>
              <a:endParaRPr lang="zh-CN" altLang="en-US" sz="2800" b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506" name="Text Box 3"/>
            <p:cNvSpPr txBox="1">
              <a:spLocks noChangeArrowheads="1"/>
            </p:cNvSpPr>
            <p:nvPr/>
          </p:nvSpPr>
          <p:spPr bwMode="auto">
            <a:xfrm>
              <a:off x="3552" y="3215"/>
              <a:ext cx="1280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搜索不成功</a:t>
              </a:r>
            </a:p>
          </p:txBody>
        </p:sp>
        <p:sp>
          <p:nvSpPr>
            <p:cNvPr id="106507" name="Rectangle 5" descr="白色大理石"/>
            <p:cNvSpPr>
              <a:spLocks noChangeArrowheads="1"/>
            </p:cNvSpPr>
            <p:nvPr/>
          </p:nvSpPr>
          <p:spPr bwMode="auto">
            <a:xfrm>
              <a:off x="1056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08" name="Line 6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09" name="Line 7"/>
            <p:cNvSpPr>
              <a:spLocks noChangeShapeType="1"/>
            </p:cNvSpPr>
            <p:nvPr/>
          </p:nvSpPr>
          <p:spPr bwMode="auto">
            <a:xfrm>
              <a:off x="144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0" name="Line 8"/>
            <p:cNvSpPr>
              <a:spLocks noChangeShapeType="1"/>
            </p:cNvSpPr>
            <p:nvPr/>
          </p:nvSpPr>
          <p:spPr bwMode="auto">
            <a:xfrm flipV="1">
              <a:off x="120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1" name="Line 9"/>
            <p:cNvSpPr>
              <a:spLocks noChangeShapeType="1"/>
            </p:cNvSpPr>
            <p:nvPr/>
          </p:nvSpPr>
          <p:spPr bwMode="auto">
            <a:xfrm flipV="1">
              <a:off x="144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2" name="Rectangle 10" descr="白色大理石"/>
            <p:cNvSpPr>
              <a:spLocks noChangeArrowheads="1"/>
            </p:cNvSpPr>
            <p:nvPr/>
          </p:nvSpPr>
          <p:spPr bwMode="auto">
            <a:xfrm>
              <a:off x="1824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3" name="Line 11"/>
            <p:cNvSpPr>
              <a:spLocks noChangeShapeType="1"/>
            </p:cNvSpPr>
            <p:nvPr/>
          </p:nvSpPr>
          <p:spPr bwMode="auto">
            <a:xfrm>
              <a:off x="220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4" name="Line 12"/>
            <p:cNvSpPr>
              <a:spLocks noChangeShapeType="1"/>
            </p:cNvSpPr>
            <p:nvPr/>
          </p:nvSpPr>
          <p:spPr bwMode="auto">
            <a:xfrm flipV="1">
              <a:off x="196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5" name="Line 13"/>
            <p:cNvSpPr>
              <a:spLocks noChangeShapeType="1"/>
            </p:cNvSpPr>
            <p:nvPr/>
          </p:nvSpPr>
          <p:spPr bwMode="auto">
            <a:xfrm flipV="1">
              <a:off x="220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6" name="Line 14"/>
            <p:cNvSpPr>
              <a:spLocks noChangeShapeType="1"/>
            </p:cNvSpPr>
            <p:nvPr/>
          </p:nvSpPr>
          <p:spPr bwMode="auto">
            <a:xfrm>
              <a:off x="196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7" name="Rectangle 15" descr="白色大理石"/>
            <p:cNvSpPr>
              <a:spLocks noChangeArrowheads="1"/>
            </p:cNvSpPr>
            <p:nvPr/>
          </p:nvSpPr>
          <p:spPr bwMode="auto">
            <a:xfrm>
              <a:off x="2592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8" name="Line 16"/>
            <p:cNvSpPr>
              <a:spLocks noChangeShapeType="1"/>
            </p:cNvSpPr>
            <p:nvPr/>
          </p:nvSpPr>
          <p:spPr bwMode="auto">
            <a:xfrm>
              <a:off x="297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9" name="Line 17"/>
            <p:cNvSpPr>
              <a:spLocks noChangeShapeType="1"/>
            </p:cNvSpPr>
            <p:nvPr/>
          </p:nvSpPr>
          <p:spPr bwMode="auto">
            <a:xfrm flipV="1">
              <a:off x="273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0" name="Line 18"/>
            <p:cNvSpPr>
              <a:spLocks noChangeShapeType="1"/>
            </p:cNvSpPr>
            <p:nvPr/>
          </p:nvSpPr>
          <p:spPr bwMode="auto">
            <a:xfrm flipV="1">
              <a:off x="297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1" name="Line 19"/>
            <p:cNvSpPr>
              <a:spLocks noChangeShapeType="1"/>
            </p:cNvSpPr>
            <p:nvPr/>
          </p:nvSpPr>
          <p:spPr bwMode="auto">
            <a:xfrm>
              <a:off x="273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2" name="Rectangle 20" descr="白色大理石"/>
            <p:cNvSpPr>
              <a:spLocks noChangeArrowheads="1"/>
            </p:cNvSpPr>
            <p:nvPr/>
          </p:nvSpPr>
          <p:spPr bwMode="auto">
            <a:xfrm>
              <a:off x="3360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3" name="Line 21"/>
            <p:cNvSpPr>
              <a:spLocks noChangeShapeType="1"/>
            </p:cNvSpPr>
            <p:nvPr/>
          </p:nvSpPr>
          <p:spPr bwMode="auto">
            <a:xfrm>
              <a:off x="374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4" name="Line 22"/>
            <p:cNvSpPr>
              <a:spLocks noChangeShapeType="1"/>
            </p:cNvSpPr>
            <p:nvPr/>
          </p:nvSpPr>
          <p:spPr bwMode="auto">
            <a:xfrm flipV="1">
              <a:off x="350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Line 23"/>
            <p:cNvSpPr>
              <a:spLocks noChangeShapeType="1"/>
            </p:cNvSpPr>
            <p:nvPr/>
          </p:nvSpPr>
          <p:spPr bwMode="auto">
            <a:xfrm flipV="1">
              <a:off x="374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6" name="Line 24"/>
            <p:cNvSpPr>
              <a:spLocks noChangeShapeType="1"/>
            </p:cNvSpPr>
            <p:nvPr/>
          </p:nvSpPr>
          <p:spPr bwMode="auto">
            <a:xfrm>
              <a:off x="350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Rectangle 25" descr="白色大理石"/>
            <p:cNvSpPr>
              <a:spLocks noChangeArrowheads="1"/>
            </p:cNvSpPr>
            <p:nvPr/>
          </p:nvSpPr>
          <p:spPr bwMode="auto">
            <a:xfrm>
              <a:off x="4128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8" name="Line 26"/>
            <p:cNvSpPr>
              <a:spLocks noChangeShapeType="1"/>
            </p:cNvSpPr>
            <p:nvPr/>
          </p:nvSpPr>
          <p:spPr bwMode="auto">
            <a:xfrm>
              <a:off x="451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Line 27"/>
            <p:cNvSpPr>
              <a:spLocks noChangeShapeType="1"/>
            </p:cNvSpPr>
            <p:nvPr/>
          </p:nvSpPr>
          <p:spPr bwMode="auto">
            <a:xfrm flipV="1">
              <a:off x="427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0" name="Line 28"/>
            <p:cNvSpPr>
              <a:spLocks noChangeShapeType="1"/>
            </p:cNvSpPr>
            <p:nvPr/>
          </p:nvSpPr>
          <p:spPr bwMode="auto">
            <a:xfrm flipV="1">
              <a:off x="451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Line 29"/>
            <p:cNvSpPr>
              <a:spLocks noChangeShapeType="1"/>
            </p:cNvSpPr>
            <p:nvPr/>
          </p:nvSpPr>
          <p:spPr bwMode="auto">
            <a:xfrm>
              <a:off x="427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2" name="Line 30"/>
            <p:cNvSpPr>
              <a:spLocks noChangeShapeType="1"/>
            </p:cNvSpPr>
            <p:nvPr/>
          </p:nvSpPr>
          <p:spPr bwMode="auto">
            <a:xfrm>
              <a:off x="1632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3" name="Line 31"/>
            <p:cNvSpPr>
              <a:spLocks noChangeShapeType="1"/>
            </p:cNvSpPr>
            <p:nvPr/>
          </p:nvSpPr>
          <p:spPr bwMode="auto">
            <a:xfrm>
              <a:off x="2400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4" name="Line 32"/>
            <p:cNvSpPr>
              <a:spLocks noChangeShapeType="1"/>
            </p:cNvSpPr>
            <p:nvPr/>
          </p:nvSpPr>
          <p:spPr bwMode="auto">
            <a:xfrm>
              <a:off x="3168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5" name="Line 33"/>
            <p:cNvSpPr>
              <a:spLocks noChangeShapeType="1"/>
            </p:cNvSpPr>
            <p:nvPr/>
          </p:nvSpPr>
          <p:spPr bwMode="auto">
            <a:xfrm>
              <a:off x="3936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6" name="Line 34"/>
            <p:cNvSpPr>
              <a:spLocks noChangeShapeType="1"/>
            </p:cNvSpPr>
            <p:nvPr/>
          </p:nvSpPr>
          <p:spPr bwMode="auto">
            <a:xfrm>
              <a:off x="912" y="110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Line 35"/>
            <p:cNvSpPr>
              <a:spLocks noChangeShapeType="1"/>
            </p:cNvSpPr>
            <p:nvPr/>
          </p:nvSpPr>
          <p:spPr bwMode="auto">
            <a:xfrm>
              <a:off x="1632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8" name="Line 36"/>
            <p:cNvSpPr>
              <a:spLocks noChangeShapeType="1"/>
            </p:cNvSpPr>
            <p:nvPr/>
          </p:nvSpPr>
          <p:spPr bwMode="auto">
            <a:xfrm flipV="1">
              <a:off x="768" y="120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9" name="Line 37"/>
            <p:cNvSpPr>
              <a:spLocks noChangeShapeType="1"/>
            </p:cNvSpPr>
            <p:nvPr/>
          </p:nvSpPr>
          <p:spPr bwMode="auto">
            <a:xfrm>
              <a:off x="2400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Line 38"/>
            <p:cNvSpPr>
              <a:spLocks noChangeShapeType="1"/>
            </p:cNvSpPr>
            <p:nvPr/>
          </p:nvSpPr>
          <p:spPr bwMode="auto">
            <a:xfrm>
              <a:off x="3168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1" name="Line 39"/>
            <p:cNvSpPr>
              <a:spLocks noChangeShapeType="1"/>
            </p:cNvSpPr>
            <p:nvPr/>
          </p:nvSpPr>
          <p:spPr bwMode="auto">
            <a:xfrm>
              <a:off x="3936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40"/>
            <p:cNvSpPr>
              <a:spLocks noChangeShapeType="1"/>
            </p:cNvSpPr>
            <p:nvPr/>
          </p:nvSpPr>
          <p:spPr bwMode="auto">
            <a:xfrm>
              <a:off x="4704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Line 41"/>
            <p:cNvSpPr>
              <a:spLocks noChangeShapeType="1"/>
            </p:cNvSpPr>
            <p:nvPr/>
          </p:nvSpPr>
          <p:spPr bwMode="auto">
            <a:xfrm>
              <a:off x="4896" y="124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4" name="Line 42"/>
            <p:cNvSpPr>
              <a:spLocks noChangeShapeType="1"/>
            </p:cNvSpPr>
            <p:nvPr/>
          </p:nvSpPr>
          <p:spPr bwMode="auto">
            <a:xfrm>
              <a:off x="912" y="129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Line 43"/>
            <p:cNvSpPr>
              <a:spLocks noChangeShapeType="1"/>
            </p:cNvSpPr>
            <p:nvPr/>
          </p:nvSpPr>
          <p:spPr bwMode="auto">
            <a:xfrm flipH="1">
              <a:off x="912" y="148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6" name="Line 44"/>
            <p:cNvSpPr>
              <a:spLocks noChangeShapeType="1"/>
            </p:cNvSpPr>
            <p:nvPr/>
          </p:nvSpPr>
          <p:spPr bwMode="auto">
            <a:xfrm>
              <a:off x="912" y="129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7" name="Line 45"/>
            <p:cNvSpPr>
              <a:spLocks noChangeShapeType="1"/>
            </p:cNvSpPr>
            <p:nvPr/>
          </p:nvSpPr>
          <p:spPr bwMode="auto">
            <a:xfrm flipH="1">
              <a:off x="912" y="86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8" name="Line 46"/>
            <p:cNvSpPr>
              <a:spLocks noChangeShapeType="1"/>
            </p:cNvSpPr>
            <p:nvPr/>
          </p:nvSpPr>
          <p:spPr bwMode="auto">
            <a:xfrm>
              <a:off x="912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9" name="Line 47"/>
            <p:cNvSpPr>
              <a:spLocks noChangeShapeType="1"/>
            </p:cNvSpPr>
            <p:nvPr/>
          </p:nvSpPr>
          <p:spPr bwMode="auto">
            <a:xfrm>
              <a:off x="4896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0" name="Line 48"/>
            <p:cNvSpPr>
              <a:spLocks noChangeShapeType="1"/>
            </p:cNvSpPr>
            <p:nvPr/>
          </p:nvSpPr>
          <p:spPr bwMode="auto">
            <a:xfrm>
              <a:off x="4704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1" name="Text Box 49"/>
            <p:cNvSpPr txBox="1">
              <a:spLocks noChangeArrowheads="1"/>
            </p:cNvSpPr>
            <p:nvPr/>
          </p:nvSpPr>
          <p:spPr bwMode="auto">
            <a:xfrm>
              <a:off x="302" y="100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52" name="Rectangle 50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3" name="Line 51"/>
            <p:cNvSpPr>
              <a:spLocks noChangeShapeType="1"/>
            </p:cNvSpPr>
            <p:nvPr/>
          </p:nvSpPr>
          <p:spPr bwMode="auto">
            <a:xfrm>
              <a:off x="144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4" name="Line 52"/>
            <p:cNvSpPr>
              <a:spLocks noChangeShapeType="1"/>
            </p:cNvSpPr>
            <p:nvPr/>
          </p:nvSpPr>
          <p:spPr bwMode="auto">
            <a:xfrm flipV="1">
              <a:off x="120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5" name="Line 53"/>
            <p:cNvSpPr>
              <a:spLocks noChangeShapeType="1"/>
            </p:cNvSpPr>
            <p:nvPr/>
          </p:nvSpPr>
          <p:spPr bwMode="auto">
            <a:xfrm flipV="1">
              <a:off x="144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Line 54"/>
            <p:cNvSpPr>
              <a:spLocks noChangeShapeType="1"/>
            </p:cNvSpPr>
            <p:nvPr/>
          </p:nvSpPr>
          <p:spPr bwMode="auto">
            <a:xfrm>
              <a:off x="120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7" name="Rectangle 55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8" name="Line 56"/>
            <p:cNvSpPr>
              <a:spLocks noChangeShapeType="1"/>
            </p:cNvSpPr>
            <p:nvPr/>
          </p:nvSpPr>
          <p:spPr bwMode="auto">
            <a:xfrm>
              <a:off x="220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9" name="Line 57"/>
            <p:cNvSpPr>
              <a:spLocks noChangeShapeType="1"/>
            </p:cNvSpPr>
            <p:nvPr/>
          </p:nvSpPr>
          <p:spPr bwMode="auto">
            <a:xfrm flipV="1">
              <a:off x="196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0" name="Line 58"/>
            <p:cNvSpPr>
              <a:spLocks noChangeShapeType="1"/>
            </p:cNvSpPr>
            <p:nvPr/>
          </p:nvSpPr>
          <p:spPr bwMode="auto">
            <a:xfrm flipV="1">
              <a:off x="220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1" name="Line 59"/>
            <p:cNvSpPr>
              <a:spLocks noChangeShapeType="1"/>
            </p:cNvSpPr>
            <p:nvPr/>
          </p:nvSpPr>
          <p:spPr bwMode="auto">
            <a:xfrm>
              <a:off x="196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2" name="Rectangle 60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3" name="Line 61"/>
            <p:cNvSpPr>
              <a:spLocks noChangeShapeType="1"/>
            </p:cNvSpPr>
            <p:nvPr/>
          </p:nvSpPr>
          <p:spPr bwMode="auto">
            <a:xfrm>
              <a:off x="297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4" name="Line 62"/>
            <p:cNvSpPr>
              <a:spLocks noChangeShapeType="1"/>
            </p:cNvSpPr>
            <p:nvPr/>
          </p:nvSpPr>
          <p:spPr bwMode="auto">
            <a:xfrm flipV="1">
              <a:off x="273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5" name="Line 63"/>
            <p:cNvSpPr>
              <a:spLocks noChangeShapeType="1"/>
            </p:cNvSpPr>
            <p:nvPr/>
          </p:nvSpPr>
          <p:spPr bwMode="auto">
            <a:xfrm flipV="1">
              <a:off x="297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Line 64"/>
            <p:cNvSpPr>
              <a:spLocks noChangeShapeType="1"/>
            </p:cNvSpPr>
            <p:nvPr/>
          </p:nvSpPr>
          <p:spPr bwMode="auto">
            <a:xfrm>
              <a:off x="273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7" name="Rectangle 65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8" name="Line 66"/>
            <p:cNvSpPr>
              <a:spLocks noChangeShapeType="1"/>
            </p:cNvSpPr>
            <p:nvPr/>
          </p:nvSpPr>
          <p:spPr bwMode="auto">
            <a:xfrm>
              <a:off x="37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Line 67"/>
            <p:cNvSpPr>
              <a:spLocks noChangeShapeType="1"/>
            </p:cNvSpPr>
            <p:nvPr/>
          </p:nvSpPr>
          <p:spPr bwMode="auto">
            <a:xfrm flipV="1">
              <a:off x="350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0" name="Line 68"/>
            <p:cNvSpPr>
              <a:spLocks noChangeShapeType="1"/>
            </p:cNvSpPr>
            <p:nvPr/>
          </p:nvSpPr>
          <p:spPr bwMode="auto">
            <a:xfrm flipV="1">
              <a:off x="37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1" name="Line 69"/>
            <p:cNvSpPr>
              <a:spLocks noChangeShapeType="1"/>
            </p:cNvSpPr>
            <p:nvPr/>
          </p:nvSpPr>
          <p:spPr bwMode="auto">
            <a:xfrm>
              <a:off x="350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2" name="Rectangle 70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73" name="Line 71"/>
            <p:cNvSpPr>
              <a:spLocks noChangeShapeType="1"/>
            </p:cNvSpPr>
            <p:nvPr/>
          </p:nvSpPr>
          <p:spPr bwMode="auto">
            <a:xfrm>
              <a:off x="45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4" name="Line 72"/>
            <p:cNvSpPr>
              <a:spLocks noChangeShapeType="1"/>
            </p:cNvSpPr>
            <p:nvPr/>
          </p:nvSpPr>
          <p:spPr bwMode="auto">
            <a:xfrm flipV="1">
              <a:off x="427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5" name="Line 73"/>
            <p:cNvSpPr>
              <a:spLocks noChangeShapeType="1"/>
            </p:cNvSpPr>
            <p:nvPr/>
          </p:nvSpPr>
          <p:spPr bwMode="auto">
            <a:xfrm flipV="1">
              <a:off x="45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6" name="Line 74"/>
            <p:cNvSpPr>
              <a:spLocks noChangeShapeType="1"/>
            </p:cNvSpPr>
            <p:nvPr/>
          </p:nvSpPr>
          <p:spPr bwMode="auto">
            <a:xfrm>
              <a:off x="427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75"/>
            <p:cNvSpPr>
              <a:spLocks noChangeShapeType="1"/>
            </p:cNvSpPr>
            <p:nvPr/>
          </p:nvSpPr>
          <p:spPr bwMode="auto">
            <a:xfrm>
              <a:off x="1632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Line 76"/>
            <p:cNvSpPr>
              <a:spLocks noChangeShapeType="1"/>
            </p:cNvSpPr>
            <p:nvPr/>
          </p:nvSpPr>
          <p:spPr bwMode="auto">
            <a:xfrm>
              <a:off x="2400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9" name="Line 77"/>
            <p:cNvSpPr>
              <a:spLocks noChangeShapeType="1"/>
            </p:cNvSpPr>
            <p:nvPr/>
          </p:nvSpPr>
          <p:spPr bwMode="auto">
            <a:xfrm>
              <a:off x="3168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0" name="Line 78"/>
            <p:cNvSpPr>
              <a:spLocks noChangeShapeType="1"/>
            </p:cNvSpPr>
            <p:nvPr/>
          </p:nvSpPr>
          <p:spPr bwMode="auto">
            <a:xfrm>
              <a:off x="3936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1" name="Line 79"/>
            <p:cNvSpPr>
              <a:spLocks noChangeShapeType="1"/>
            </p:cNvSpPr>
            <p:nvPr/>
          </p:nvSpPr>
          <p:spPr bwMode="auto">
            <a:xfrm>
              <a:off x="912" y="254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2" name="Line 80"/>
            <p:cNvSpPr>
              <a:spLocks noChangeShapeType="1"/>
            </p:cNvSpPr>
            <p:nvPr/>
          </p:nvSpPr>
          <p:spPr bwMode="auto">
            <a:xfrm>
              <a:off x="1632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3" name="Line 81"/>
            <p:cNvSpPr>
              <a:spLocks noChangeShapeType="1"/>
            </p:cNvSpPr>
            <p:nvPr/>
          </p:nvSpPr>
          <p:spPr bwMode="auto">
            <a:xfrm flipV="1">
              <a:off x="768" y="26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Line 82"/>
            <p:cNvSpPr>
              <a:spLocks noChangeShapeType="1"/>
            </p:cNvSpPr>
            <p:nvPr/>
          </p:nvSpPr>
          <p:spPr bwMode="auto">
            <a:xfrm>
              <a:off x="2400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5" name="Line 83"/>
            <p:cNvSpPr>
              <a:spLocks noChangeShapeType="1"/>
            </p:cNvSpPr>
            <p:nvPr/>
          </p:nvSpPr>
          <p:spPr bwMode="auto">
            <a:xfrm>
              <a:off x="3168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6" name="Line 84"/>
            <p:cNvSpPr>
              <a:spLocks noChangeShapeType="1"/>
            </p:cNvSpPr>
            <p:nvPr/>
          </p:nvSpPr>
          <p:spPr bwMode="auto">
            <a:xfrm>
              <a:off x="3936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7" name="Line 85"/>
            <p:cNvSpPr>
              <a:spLocks noChangeShapeType="1"/>
            </p:cNvSpPr>
            <p:nvPr/>
          </p:nvSpPr>
          <p:spPr bwMode="auto">
            <a:xfrm>
              <a:off x="4704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8" name="Line 86"/>
            <p:cNvSpPr>
              <a:spLocks noChangeShapeType="1"/>
            </p:cNvSpPr>
            <p:nvPr/>
          </p:nvSpPr>
          <p:spPr bwMode="auto">
            <a:xfrm>
              <a:off x="4896" y="268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9" name="Line 87"/>
            <p:cNvSpPr>
              <a:spLocks noChangeShapeType="1"/>
            </p:cNvSpPr>
            <p:nvPr/>
          </p:nvSpPr>
          <p:spPr bwMode="auto">
            <a:xfrm>
              <a:off x="912" y="273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0" name="Line 88"/>
            <p:cNvSpPr>
              <a:spLocks noChangeShapeType="1"/>
            </p:cNvSpPr>
            <p:nvPr/>
          </p:nvSpPr>
          <p:spPr bwMode="auto">
            <a:xfrm flipH="1">
              <a:off x="912" y="292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1" name="Line 89"/>
            <p:cNvSpPr>
              <a:spLocks noChangeShapeType="1"/>
            </p:cNvSpPr>
            <p:nvPr/>
          </p:nvSpPr>
          <p:spPr bwMode="auto">
            <a:xfrm>
              <a:off x="912" y="273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Line 90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3" name="Line 91"/>
            <p:cNvSpPr>
              <a:spLocks noChangeShapeType="1"/>
            </p:cNvSpPr>
            <p:nvPr/>
          </p:nvSpPr>
          <p:spPr bwMode="auto">
            <a:xfrm>
              <a:off x="912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4" name="Line 92"/>
            <p:cNvSpPr>
              <a:spLocks noChangeShapeType="1"/>
            </p:cNvSpPr>
            <p:nvPr/>
          </p:nvSpPr>
          <p:spPr bwMode="auto">
            <a:xfrm>
              <a:off x="4896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5" name="Line 93"/>
            <p:cNvSpPr>
              <a:spLocks noChangeShapeType="1"/>
            </p:cNvSpPr>
            <p:nvPr/>
          </p:nvSpPr>
          <p:spPr bwMode="auto">
            <a:xfrm>
              <a:off x="4704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6" name="Text Box 94"/>
            <p:cNvSpPr txBox="1">
              <a:spLocks noChangeArrowheads="1"/>
            </p:cNvSpPr>
            <p:nvPr/>
          </p:nvSpPr>
          <p:spPr bwMode="auto">
            <a:xfrm>
              <a:off x="302" y="244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7" name="Text Box 95"/>
            <p:cNvSpPr txBox="1">
              <a:spLocks noChangeArrowheads="1"/>
            </p:cNvSpPr>
            <p:nvPr/>
          </p:nvSpPr>
          <p:spPr bwMode="auto">
            <a:xfrm>
              <a:off x="1936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8" name="Text Box 96"/>
            <p:cNvSpPr txBox="1">
              <a:spLocks noChangeArrowheads="1"/>
            </p:cNvSpPr>
            <p:nvPr/>
          </p:nvSpPr>
          <p:spPr bwMode="auto">
            <a:xfrm>
              <a:off x="1936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9" name="Text Box 97"/>
            <p:cNvSpPr txBox="1">
              <a:spLocks noChangeArrowheads="1"/>
            </p:cNvSpPr>
            <p:nvPr/>
          </p:nvSpPr>
          <p:spPr bwMode="auto">
            <a:xfrm>
              <a:off x="2704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0" name="Text Box 98"/>
            <p:cNvSpPr txBox="1">
              <a:spLocks noChangeArrowheads="1"/>
            </p:cNvSpPr>
            <p:nvPr/>
          </p:nvSpPr>
          <p:spPr bwMode="auto">
            <a:xfrm>
              <a:off x="270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1" name="Text Box 99"/>
            <p:cNvSpPr txBox="1">
              <a:spLocks noChangeArrowheads="1"/>
            </p:cNvSpPr>
            <p:nvPr/>
          </p:nvSpPr>
          <p:spPr bwMode="auto">
            <a:xfrm>
              <a:off x="3472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2" name="Text Box 100"/>
            <p:cNvSpPr txBox="1">
              <a:spLocks noChangeArrowheads="1"/>
            </p:cNvSpPr>
            <p:nvPr/>
          </p:nvSpPr>
          <p:spPr bwMode="auto">
            <a:xfrm>
              <a:off x="347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3" name="Text Box 101"/>
            <p:cNvSpPr txBox="1">
              <a:spLocks noChangeArrowheads="1"/>
            </p:cNvSpPr>
            <p:nvPr/>
          </p:nvSpPr>
          <p:spPr bwMode="auto">
            <a:xfrm>
              <a:off x="4240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4" name="Text Box 102"/>
            <p:cNvSpPr txBox="1">
              <a:spLocks noChangeArrowheads="1"/>
            </p:cNvSpPr>
            <p:nvPr/>
          </p:nvSpPr>
          <p:spPr bwMode="auto">
            <a:xfrm>
              <a:off x="424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5" name="Text Box 103"/>
            <p:cNvSpPr txBox="1">
              <a:spLocks noChangeArrowheads="1"/>
            </p:cNvSpPr>
            <p:nvPr/>
          </p:nvSpPr>
          <p:spPr bwMode="auto">
            <a:xfrm>
              <a:off x="286" y="155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6" name="Line 104"/>
            <p:cNvSpPr>
              <a:spLocks noChangeShapeType="1"/>
            </p:cNvSpPr>
            <p:nvPr/>
          </p:nvSpPr>
          <p:spPr bwMode="auto">
            <a:xfrm flipV="1">
              <a:off x="2064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7" name="Line 105"/>
            <p:cNvSpPr>
              <a:spLocks noChangeShapeType="1"/>
            </p:cNvSpPr>
            <p:nvPr/>
          </p:nvSpPr>
          <p:spPr bwMode="auto">
            <a:xfrm flipV="1">
              <a:off x="2832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8" name="Line 106"/>
            <p:cNvSpPr>
              <a:spLocks noChangeShapeType="1"/>
            </p:cNvSpPr>
            <p:nvPr/>
          </p:nvSpPr>
          <p:spPr bwMode="auto">
            <a:xfrm flipV="1">
              <a:off x="3600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9" name="Text Box 107"/>
            <p:cNvSpPr txBox="1">
              <a:spLocks noChangeArrowheads="1"/>
            </p:cNvSpPr>
            <p:nvPr/>
          </p:nvSpPr>
          <p:spPr bwMode="auto">
            <a:xfrm>
              <a:off x="2095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0" name="Text Box 108"/>
            <p:cNvSpPr txBox="1">
              <a:spLocks noChangeArrowheads="1"/>
            </p:cNvSpPr>
            <p:nvPr/>
          </p:nvSpPr>
          <p:spPr bwMode="auto">
            <a:xfrm>
              <a:off x="2863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1" name="Text Box 109"/>
            <p:cNvSpPr txBox="1">
              <a:spLocks noChangeArrowheads="1"/>
            </p:cNvSpPr>
            <p:nvPr/>
          </p:nvSpPr>
          <p:spPr bwMode="auto">
            <a:xfrm>
              <a:off x="3609" y="1497"/>
              <a:ext cx="2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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2" name="Text Box 110"/>
            <p:cNvSpPr txBox="1">
              <a:spLocks noChangeArrowheads="1"/>
            </p:cNvSpPr>
            <p:nvPr/>
          </p:nvSpPr>
          <p:spPr bwMode="auto">
            <a:xfrm>
              <a:off x="288" y="299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3" name="Line 111"/>
            <p:cNvSpPr>
              <a:spLocks noChangeShapeType="1"/>
            </p:cNvSpPr>
            <p:nvPr/>
          </p:nvSpPr>
          <p:spPr bwMode="auto">
            <a:xfrm flipV="1">
              <a:off x="206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4" name="Text Box 112"/>
            <p:cNvSpPr txBox="1">
              <a:spLocks noChangeArrowheads="1"/>
            </p:cNvSpPr>
            <p:nvPr/>
          </p:nvSpPr>
          <p:spPr bwMode="auto">
            <a:xfrm>
              <a:off x="2095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5" name="Line 113"/>
            <p:cNvSpPr>
              <a:spLocks noChangeShapeType="1"/>
            </p:cNvSpPr>
            <p:nvPr/>
          </p:nvSpPr>
          <p:spPr bwMode="auto">
            <a:xfrm flipV="1">
              <a:off x="283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6" name="Text Box 114"/>
            <p:cNvSpPr txBox="1">
              <a:spLocks noChangeArrowheads="1"/>
            </p:cNvSpPr>
            <p:nvPr/>
          </p:nvSpPr>
          <p:spPr bwMode="auto">
            <a:xfrm>
              <a:off x="2863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7" name="Line 115"/>
            <p:cNvSpPr>
              <a:spLocks noChangeShapeType="1"/>
            </p:cNvSpPr>
            <p:nvPr/>
          </p:nvSpPr>
          <p:spPr bwMode="auto">
            <a:xfrm flipV="1">
              <a:off x="36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8" name="Text Box 116"/>
            <p:cNvSpPr txBox="1">
              <a:spLocks noChangeArrowheads="1"/>
            </p:cNvSpPr>
            <p:nvPr/>
          </p:nvSpPr>
          <p:spPr bwMode="auto">
            <a:xfrm>
              <a:off x="3631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9" name="Line 117"/>
            <p:cNvSpPr>
              <a:spLocks noChangeShapeType="1"/>
            </p:cNvSpPr>
            <p:nvPr/>
          </p:nvSpPr>
          <p:spPr bwMode="auto">
            <a:xfrm flipV="1">
              <a:off x="43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20" name="Text Box 118"/>
            <p:cNvSpPr txBox="1">
              <a:spLocks noChangeArrowheads="1"/>
            </p:cNvSpPr>
            <p:nvPr/>
          </p:nvSpPr>
          <p:spPr bwMode="auto">
            <a:xfrm>
              <a:off x="4399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29" name="Rectangle 4"/>
          <p:cNvSpPr>
            <a:spLocks noGrp="1" noChangeArrowheads="1"/>
          </p:cNvSpPr>
          <p:nvPr>
            <p:ph idx="1"/>
          </p:nvPr>
        </p:nvSpPr>
        <p:spPr>
          <a:xfrm>
            <a:off x="307776" y="836712"/>
            <a:ext cx="11342948" cy="2931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在双向循环链表中寻找其值等于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d=0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按前驱方向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,d≠0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按后继方向。</a:t>
            </a:r>
            <a:endParaRPr lang="zh-CN" altLang="en-US" sz="18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(d == 0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) ? 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: 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;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确定搜索方向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while ( </a:t>
            </a:r>
            <a:r>
              <a:rPr lang="en-US" altLang="zh-CN" sz="2000" u="sng" dirty="0">
                <a:solidFill>
                  <a:srgbClr val="00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current != first</a:t>
            </a:r>
            <a:r>
              <a:rPr lang="en-US" altLang="zh-CN" sz="2000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&amp;&amp;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 != x )	current = (d == 0) ?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 smtClean="0">
                <a:latin typeface="楷体_GB2312" pitchFamily="49" charset="-122"/>
              </a:rPr>
              <a:t>-</a:t>
            </a:r>
            <a:r>
              <a:rPr lang="en-US" altLang="zh-CN" sz="2000" dirty="0">
                <a:latin typeface="楷体_GB2312" pitchFamily="49" charset="-122"/>
              </a:rPr>
              <a:t>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: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!= first ) return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else return NULL;	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328" y="3454981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27118" y="2708920"/>
            <a:ext cx="6573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439816" y="2708920"/>
            <a:ext cx="987302" cy="74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 Box 99"/>
          <p:cNvSpPr txBox="1">
            <a:spLocks noChangeArrowheads="1"/>
          </p:cNvSpPr>
          <p:nvPr/>
        </p:nvSpPr>
        <p:spPr bwMode="auto">
          <a:xfrm>
            <a:off x="2423592" y="4174979"/>
            <a:ext cx="1155700" cy="2422373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7" name="Text Box 99"/>
          <p:cNvSpPr txBox="1">
            <a:spLocks noChangeArrowheads="1"/>
          </p:cNvSpPr>
          <p:nvPr/>
        </p:nvSpPr>
        <p:spPr bwMode="auto">
          <a:xfrm>
            <a:off x="2806701" y="4149080"/>
            <a:ext cx="6226175" cy="2422525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endParaRPr lang="en-US" altLang="zh-CN" sz="3000" b="0" dirty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注意语句次序！</a:t>
            </a: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8548" name="Group 102"/>
          <p:cNvGrpSpPr>
            <a:grpSpLocks/>
          </p:cNvGrpSpPr>
          <p:nvPr/>
        </p:nvGrpSpPr>
        <p:grpSpPr bwMode="auto">
          <a:xfrm>
            <a:off x="2003426" y="1063030"/>
            <a:ext cx="7292975" cy="3082925"/>
            <a:chOff x="302" y="816"/>
            <a:chExt cx="4594" cy="1942"/>
          </a:xfrm>
        </p:grpSpPr>
        <p:sp>
          <p:nvSpPr>
            <p:cNvPr id="108555" name="Rectangle 3" descr="白色大理石"/>
            <p:cNvSpPr>
              <a:spLocks noChangeArrowheads="1"/>
            </p:cNvSpPr>
            <p:nvPr/>
          </p:nvSpPr>
          <p:spPr bwMode="auto">
            <a:xfrm>
              <a:off x="1056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56" name="Line 4"/>
            <p:cNvSpPr>
              <a:spLocks noChangeShapeType="1"/>
            </p:cNvSpPr>
            <p:nvPr/>
          </p:nvSpPr>
          <p:spPr bwMode="auto">
            <a:xfrm>
              <a:off x="1200" y="10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7" name="Line 5"/>
            <p:cNvSpPr>
              <a:spLocks noChangeShapeType="1"/>
            </p:cNvSpPr>
            <p:nvPr/>
          </p:nvSpPr>
          <p:spPr bwMode="auto">
            <a:xfrm>
              <a:off x="144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8" name="Line 6"/>
            <p:cNvSpPr>
              <a:spLocks noChangeShapeType="1"/>
            </p:cNvSpPr>
            <p:nvPr/>
          </p:nvSpPr>
          <p:spPr bwMode="auto">
            <a:xfrm flipV="1">
              <a:off x="120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9" name="Line 7"/>
            <p:cNvSpPr>
              <a:spLocks noChangeShapeType="1"/>
            </p:cNvSpPr>
            <p:nvPr/>
          </p:nvSpPr>
          <p:spPr bwMode="auto">
            <a:xfrm flipV="1">
              <a:off x="144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8"/>
            <p:cNvSpPr>
              <a:spLocks noChangeShapeType="1"/>
            </p:cNvSpPr>
            <p:nvPr/>
          </p:nvSpPr>
          <p:spPr bwMode="auto">
            <a:xfrm>
              <a:off x="120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Rectangle 9" descr="白色大理石"/>
            <p:cNvSpPr>
              <a:spLocks noChangeArrowheads="1"/>
            </p:cNvSpPr>
            <p:nvPr/>
          </p:nvSpPr>
          <p:spPr bwMode="auto">
            <a:xfrm>
              <a:off x="1824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62" name="Line 10"/>
            <p:cNvSpPr>
              <a:spLocks noChangeShapeType="1"/>
            </p:cNvSpPr>
            <p:nvPr/>
          </p:nvSpPr>
          <p:spPr bwMode="auto">
            <a:xfrm>
              <a:off x="220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1"/>
            <p:cNvSpPr>
              <a:spLocks noChangeShapeType="1"/>
            </p:cNvSpPr>
            <p:nvPr/>
          </p:nvSpPr>
          <p:spPr bwMode="auto">
            <a:xfrm flipV="1">
              <a:off x="196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2"/>
            <p:cNvSpPr>
              <a:spLocks noChangeShapeType="1"/>
            </p:cNvSpPr>
            <p:nvPr/>
          </p:nvSpPr>
          <p:spPr bwMode="auto">
            <a:xfrm flipV="1">
              <a:off x="220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3"/>
            <p:cNvSpPr>
              <a:spLocks noChangeShapeType="1"/>
            </p:cNvSpPr>
            <p:nvPr/>
          </p:nvSpPr>
          <p:spPr bwMode="auto">
            <a:xfrm>
              <a:off x="196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Rectangle 14" descr="白色大理石"/>
            <p:cNvSpPr>
              <a:spLocks noChangeArrowheads="1"/>
            </p:cNvSpPr>
            <p:nvPr/>
          </p:nvSpPr>
          <p:spPr bwMode="auto">
            <a:xfrm>
              <a:off x="2592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 dirty="0">
                <a:ea typeface="黑体" panose="02010609060101010101" pitchFamily="49" charset="-122"/>
              </a:endParaRPr>
            </a:p>
          </p:txBody>
        </p:sp>
        <p:sp>
          <p:nvSpPr>
            <p:cNvPr id="108567" name="Line 15"/>
            <p:cNvSpPr>
              <a:spLocks noChangeShapeType="1"/>
            </p:cNvSpPr>
            <p:nvPr/>
          </p:nvSpPr>
          <p:spPr bwMode="auto">
            <a:xfrm>
              <a:off x="297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8" name="Line 16"/>
            <p:cNvSpPr>
              <a:spLocks noChangeShapeType="1"/>
            </p:cNvSpPr>
            <p:nvPr/>
          </p:nvSpPr>
          <p:spPr bwMode="auto">
            <a:xfrm flipV="1">
              <a:off x="273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9" name="Line 17"/>
            <p:cNvSpPr>
              <a:spLocks noChangeShapeType="1"/>
            </p:cNvSpPr>
            <p:nvPr/>
          </p:nvSpPr>
          <p:spPr bwMode="auto">
            <a:xfrm flipV="1">
              <a:off x="297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0" name="Line 18"/>
            <p:cNvSpPr>
              <a:spLocks noChangeShapeType="1"/>
            </p:cNvSpPr>
            <p:nvPr/>
          </p:nvSpPr>
          <p:spPr bwMode="auto">
            <a:xfrm>
              <a:off x="273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1" name="Rectangle 19" descr="白色大理石"/>
            <p:cNvSpPr>
              <a:spLocks noChangeArrowheads="1"/>
            </p:cNvSpPr>
            <p:nvPr/>
          </p:nvSpPr>
          <p:spPr bwMode="auto">
            <a:xfrm>
              <a:off x="3360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72" name="Line 20"/>
            <p:cNvSpPr>
              <a:spLocks noChangeShapeType="1"/>
            </p:cNvSpPr>
            <p:nvPr/>
          </p:nvSpPr>
          <p:spPr bwMode="auto">
            <a:xfrm>
              <a:off x="374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3" name="Line 21"/>
            <p:cNvSpPr>
              <a:spLocks noChangeShapeType="1"/>
            </p:cNvSpPr>
            <p:nvPr/>
          </p:nvSpPr>
          <p:spPr bwMode="auto">
            <a:xfrm flipV="1">
              <a:off x="350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4" name="Line 22"/>
            <p:cNvSpPr>
              <a:spLocks noChangeShapeType="1"/>
            </p:cNvSpPr>
            <p:nvPr/>
          </p:nvSpPr>
          <p:spPr bwMode="auto">
            <a:xfrm flipV="1">
              <a:off x="374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5" name="Line 23"/>
            <p:cNvSpPr>
              <a:spLocks noChangeShapeType="1"/>
            </p:cNvSpPr>
            <p:nvPr/>
          </p:nvSpPr>
          <p:spPr bwMode="auto">
            <a:xfrm>
              <a:off x="350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6" name="Line 24"/>
            <p:cNvSpPr>
              <a:spLocks noChangeShapeType="1"/>
            </p:cNvSpPr>
            <p:nvPr/>
          </p:nvSpPr>
          <p:spPr bwMode="auto">
            <a:xfrm>
              <a:off x="1632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7" name="Line 25"/>
            <p:cNvSpPr>
              <a:spLocks noChangeShapeType="1"/>
            </p:cNvSpPr>
            <p:nvPr/>
          </p:nvSpPr>
          <p:spPr bwMode="auto">
            <a:xfrm>
              <a:off x="2400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Line 26"/>
            <p:cNvSpPr>
              <a:spLocks noChangeShapeType="1"/>
            </p:cNvSpPr>
            <p:nvPr/>
          </p:nvSpPr>
          <p:spPr bwMode="auto">
            <a:xfrm>
              <a:off x="3168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9" name="Line 27"/>
            <p:cNvSpPr>
              <a:spLocks noChangeShapeType="1"/>
            </p:cNvSpPr>
            <p:nvPr/>
          </p:nvSpPr>
          <p:spPr bwMode="auto">
            <a:xfrm>
              <a:off x="912" y="10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0" name="Line 28"/>
            <p:cNvSpPr>
              <a:spLocks noChangeShapeType="1"/>
            </p:cNvSpPr>
            <p:nvPr/>
          </p:nvSpPr>
          <p:spPr bwMode="auto">
            <a:xfrm>
              <a:off x="1632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1" name="Line 29"/>
            <p:cNvSpPr>
              <a:spLocks noChangeShapeType="1"/>
            </p:cNvSpPr>
            <p:nvPr/>
          </p:nvSpPr>
          <p:spPr bwMode="auto">
            <a:xfrm flipV="1">
              <a:off x="768" y="1152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30"/>
            <p:cNvSpPr>
              <a:spLocks noChangeShapeType="1"/>
            </p:cNvSpPr>
            <p:nvPr/>
          </p:nvSpPr>
          <p:spPr bwMode="auto">
            <a:xfrm>
              <a:off x="2400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31"/>
            <p:cNvSpPr>
              <a:spLocks noChangeShapeType="1"/>
            </p:cNvSpPr>
            <p:nvPr/>
          </p:nvSpPr>
          <p:spPr bwMode="auto">
            <a:xfrm>
              <a:off x="3168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32"/>
            <p:cNvSpPr>
              <a:spLocks noChangeShapeType="1"/>
            </p:cNvSpPr>
            <p:nvPr/>
          </p:nvSpPr>
          <p:spPr bwMode="auto">
            <a:xfrm>
              <a:off x="3936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33"/>
            <p:cNvSpPr>
              <a:spLocks noChangeShapeType="1"/>
            </p:cNvSpPr>
            <p:nvPr/>
          </p:nvSpPr>
          <p:spPr bwMode="auto">
            <a:xfrm>
              <a:off x="4128" y="1200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34"/>
            <p:cNvSpPr>
              <a:spLocks noChangeShapeType="1"/>
            </p:cNvSpPr>
            <p:nvPr/>
          </p:nvSpPr>
          <p:spPr bwMode="auto">
            <a:xfrm>
              <a:off x="912" y="1248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Line 35"/>
            <p:cNvSpPr>
              <a:spLocks noChangeShapeType="1"/>
            </p:cNvSpPr>
            <p:nvPr/>
          </p:nvSpPr>
          <p:spPr bwMode="auto">
            <a:xfrm flipH="1">
              <a:off x="912" y="1440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8" name="Line 36"/>
            <p:cNvSpPr>
              <a:spLocks noChangeShapeType="1"/>
            </p:cNvSpPr>
            <p:nvPr/>
          </p:nvSpPr>
          <p:spPr bwMode="auto">
            <a:xfrm>
              <a:off x="912" y="1248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9" name="Line 37"/>
            <p:cNvSpPr>
              <a:spLocks noChangeShapeType="1"/>
            </p:cNvSpPr>
            <p:nvPr/>
          </p:nvSpPr>
          <p:spPr bwMode="auto">
            <a:xfrm flipH="1">
              <a:off x="912" y="816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Line 38"/>
            <p:cNvSpPr>
              <a:spLocks noChangeShapeType="1"/>
            </p:cNvSpPr>
            <p:nvPr/>
          </p:nvSpPr>
          <p:spPr bwMode="auto">
            <a:xfrm>
              <a:off x="912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1" name="Line 39"/>
            <p:cNvSpPr>
              <a:spLocks noChangeShapeType="1"/>
            </p:cNvSpPr>
            <p:nvPr/>
          </p:nvSpPr>
          <p:spPr bwMode="auto">
            <a:xfrm>
              <a:off x="4128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2" name="Line 40"/>
            <p:cNvSpPr>
              <a:spLocks noChangeShapeType="1"/>
            </p:cNvSpPr>
            <p:nvPr/>
          </p:nvSpPr>
          <p:spPr bwMode="auto">
            <a:xfrm>
              <a:off x="3936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3" name="Text Box 41"/>
            <p:cNvSpPr txBox="1">
              <a:spLocks noChangeArrowheads="1"/>
            </p:cNvSpPr>
            <p:nvPr/>
          </p:nvSpPr>
          <p:spPr bwMode="auto">
            <a:xfrm>
              <a:off x="302" y="960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594" name="Rectangle 42" descr="白色大理石"/>
            <p:cNvSpPr>
              <a:spLocks noChangeArrowheads="1"/>
            </p:cNvSpPr>
            <p:nvPr/>
          </p:nvSpPr>
          <p:spPr bwMode="auto">
            <a:xfrm>
              <a:off x="1056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95" name="Line 43"/>
            <p:cNvSpPr>
              <a:spLocks noChangeShapeType="1"/>
            </p:cNvSpPr>
            <p:nvPr/>
          </p:nvSpPr>
          <p:spPr bwMode="auto">
            <a:xfrm>
              <a:off x="144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6" name="Line 44"/>
            <p:cNvSpPr>
              <a:spLocks noChangeShapeType="1"/>
            </p:cNvSpPr>
            <p:nvPr/>
          </p:nvSpPr>
          <p:spPr bwMode="auto">
            <a:xfrm flipV="1">
              <a:off x="120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7" name="Line 45"/>
            <p:cNvSpPr>
              <a:spLocks noChangeShapeType="1"/>
            </p:cNvSpPr>
            <p:nvPr/>
          </p:nvSpPr>
          <p:spPr bwMode="auto">
            <a:xfrm flipV="1">
              <a:off x="144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8" name="Line 46"/>
            <p:cNvSpPr>
              <a:spLocks noChangeShapeType="1"/>
            </p:cNvSpPr>
            <p:nvPr/>
          </p:nvSpPr>
          <p:spPr bwMode="auto">
            <a:xfrm>
              <a:off x="120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Rectangle 47" descr="白色大理石"/>
            <p:cNvSpPr>
              <a:spLocks noChangeArrowheads="1"/>
            </p:cNvSpPr>
            <p:nvPr/>
          </p:nvSpPr>
          <p:spPr bwMode="auto">
            <a:xfrm>
              <a:off x="1824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0" name="Line 48"/>
            <p:cNvSpPr>
              <a:spLocks noChangeShapeType="1"/>
            </p:cNvSpPr>
            <p:nvPr/>
          </p:nvSpPr>
          <p:spPr bwMode="auto">
            <a:xfrm>
              <a:off x="220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1" name="Line 49"/>
            <p:cNvSpPr>
              <a:spLocks noChangeShapeType="1"/>
            </p:cNvSpPr>
            <p:nvPr/>
          </p:nvSpPr>
          <p:spPr bwMode="auto">
            <a:xfrm flipV="1">
              <a:off x="196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2" name="Line 50"/>
            <p:cNvSpPr>
              <a:spLocks noChangeShapeType="1"/>
            </p:cNvSpPr>
            <p:nvPr/>
          </p:nvSpPr>
          <p:spPr bwMode="auto">
            <a:xfrm flipV="1">
              <a:off x="220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3" name="Line 51"/>
            <p:cNvSpPr>
              <a:spLocks noChangeShapeType="1"/>
            </p:cNvSpPr>
            <p:nvPr/>
          </p:nvSpPr>
          <p:spPr bwMode="auto">
            <a:xfrm>
              <a:off x="196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4" name="Rectangle 52" descr="白色大理石"/>
            <p:cNvSpPr>
              <a:spLocks noChangeArrowheads="1"/>
            </p:cNvSpPr>
            <p:nvPr/>
          </p:nvSpPr>
          <p:spPr bwMode="auto">
            <a:xfrm>
              <a:off x="2592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5" name="Line 53"/>
            <p:cNvSpPr>
              <a:spLocks noChangeShapeType="1"/>
            </p:cNvSpPr>
            <p:nvPr/>
          </p:nvSpPr>
          <p:spPr bwMode="auto">
            <a:xfrm>
              <a:off x="297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6" name="Line 54"/>
            <p:cNvSpPr>
              <a:spLocks noChangeShapeType="1"/>
            </p:cNvSpPr>
            <p:nvPr/>
          </p:nvSpPr>
          <p:spPr bwMode="auto">
            <a:xfrm flipV="1">
              <a:off x="273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7" name="Line 55"/>
            <p:cNvSpPr>
              <a:spLocks noChangeShapeType="1"/>
            </p:cNvSpPr>
            <p:nvPr/>
          </p:nvSpPr>
          <p:spPr bwMode="auto">
            <a:xfrm flipV="1">
              <a:off x="297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8" name="Line 56"/>
            <p:cNvSpPr>
              <a:spLocks noChangeShapeType="1"/>
            </p:cNvSpPr>
            <p:nvPr/>
          </p:nvSpPr>
          <p:spPr bwMode="auto">
            <a:xfrm>
              <a:off x="273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9" name="Rectangle 57" descr="羊皮纸"/>
            <p:cNvSpPr>
              <a:spLocks noChangeArrowheads="1"/>
            </p:cNvSpPr>
            <p:nvPr/>
          </p:nvSpPr>
          <p:spPr bwMode="auto">
            <a:xfrm>
              <a:off x="3360" y="2016"/>
              <a:ext cx="528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0" name="Line 58"/>
            <p:cNvSpPr>
              <a:spLocks noChangeShapeType="1"/>
            </p:cNvSpPr>
            <p:nvPr/>
          </p:nvSpPr>
          <p:spPr bwMode="auto">
            <a:xfrm>
              <a:off x="374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1" name="Line 59"/>
            <p:cNvSpPr>
              <a:spLocks noChangeShapeType="1"/>
            </p:cNvSpPr>
            <p:nvPr/>
          </p:nvSpPr>
          <p:spPr bwMode="auto">
            <a:xfrm flipV="1">
              <a:off x="350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2" name="Line 60"/>
            <p:cNvSpPr>
              <a:spLocks noChangeShapeType="1"/>
            </p:cNvSpPr>
            <p:nvPr/>
          </p:nvSpPr>
          <p:spPr bwMode="auto">
            <a:xfrm flipV="1">
              <a:off x="374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3" name="Line 61"/>
            <p:cNvSpPr>
              <a:spLocks noChangeShapeType="1"/>
            </p:cNvSpPr>
            <p:nvPr/>
          </p:nvSpPr>
          <p:spPr bwMode="auto">
            <a:xfrm>
              <a:off x="350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4" name="Rectangle 62" descr="白色大理石"/>
            <p:cNvSpPr>
              <a:spLocks noChangeArrowheads="1"/>
            </p:cNvSpPr>
            <p:nvPr/>
          </p:nvSpPr>
          <p:spPr bwMode="auto">
            <a:xfrm>
              <a:off x="4128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5" name="Line 63"/>
            <p:cNvSpPr>
              <a:spLocks noChangeShapeType="1"/>
            </p:cNvSpPr>
            <p:nvPr/>
          </p:nvSpPr>
          <p:spPr bwMode="auto">
            <a:xfrm>
              <a:off x="4512" y="2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6" name="Line 64"/>
            <p:cNvSpPr>
              <a:spLocks noChangeShapeType="1"/>
            </p:cNvSpPr>
            <p:nvPr/>
          </p:nvSpPr>
          <p:spPr bwMode="auto">
            <a:xfrm flipV="1">
              <a:off x="427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7" name="Line 65"/>
            <p:cNvSpPr>
              <a:spLocks noChangeShapeType="1"/>
            </p:cNvSpPr>
            <p:nvPr/>
          </p:nvSpPr>
          <p:spPr bwMode="auto">
            <a:xfrm flipV="1">
              <a:off x="451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8" name="Line 66"/>
            <p:cNvSpPr>
              <a:spLocks noChangeShapeType="1"/>
            </p:cNvSpPr>
            <p:nvPr/>
          </p:nvSpPr>
          <p:spPr bwMode="auto">
            <a:xfrm>
              <a:off x="4272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9" name="Line 67"/>
            <p:cNvSpPr>
              <a:spLocks noChangeShapeType="1"/>
            </p:cNvSpPr>
            <p:nvPr/>
          </p:nvSpPr>
          <p:spPr bwMode="auto">
            <a:xfrm>
              <a:off x="1632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0" name="Line 68"/>
            <p:cNvSpPr>
              <a:spLocks noChangeShapeType="1"/>
            </p:cNvSpPr>
            <p:nvPr/>
          </p:nvSpPr>
          <p:spPr bwMode="auto">
            <a:xfrm>
              <a:off x="2400" y="2069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1" name="Line 69"/>
            <p:cNvSpPr>
              <a:spLocks noChangeShapeType="1"/>
            </p:cNvSpPr>
            <p:nvPr/>
          </p:nvSpPr>
          <p:spPr bwMode="auto">
            <a:xfrm>
              <a:off x="3187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2" name="Line 70"/>
            <p:cNvSpPr>
              <a:spLocks noChangeShapeType="1"/>
            </p:cNvSpPr>
            <p:nvPr/>
          </p:nvSpPr>
          <p:spPr bwMode="auto">
            <a:xfrm>
              <a:off x="3958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3" name="Line 71"/>
            <p:cNvSpPr>
              <a:spLocks noChangeShapeType="1"/>
            </p:cNvSpPr>
            <p:nvPr/>
          </p:nvSpPr>
          <p:spPr bwMode="auto">
            <a:xfrm>
              <a:off x="912" y="206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4" name="Line 72"/>
            <p:cNvSpPr>
              <a:spLocks noChangeShapeType="1"/>
            </p:cNvSpPr>
            <p:nvPr/>
          </p:nvSpPr>
          <p:spPr bwMode="auto">
            <a:xfrm>
              <a:off x="1632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5" name="Line 73"/>
            <p:cNvSpPr>
              <a:spLocks noChangeShapeType="1"/>
            </p:cNvSpPr>
            <p:nvPr/>
          </p:nvSpPr>
          <p:spPr bwMode="auto">
            <a:xfrm flipV="1">
              <a:off x="768" y="216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6" name="Line 74"/>
            <p:cNvSpPr>
              <a:spLocks noChangeShapeType="1"/>
            </p:cNvSpPr>
            <p:nvPr/>
          </p:nvSpPr>
          <p:spPr bwMode="auto">
            <a:xfrm>
              <a:off x="2400" y="2205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7" name="Line 75"/>
            <p:cNvSpPr>
              <a:spLocks noChangeShapeType="1"/>
            </p:cNvSpPr>
            <p:nvPr/>
          </p:nvSpPr>
          <p:spPr bwMode="auto">
            <a:xfrm>
              <a:off x="3187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8" name="Line 76"/>
            <p:cNvSpPr>
              <a:spLocks noChangeShapeType="1"/>
            </p:cNvSpPr>
            <p:nvPr/>
          </p:nvSpPr>
          <p:spPr bwMode="auto">
            <a:xfrm>
              <a:off x="3958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9" name="Line 77"/>
            <p:cNvSpPr>
              <a:spLocks noChangeShapeType="1"/>
            </p:cNvSpPr>
            <p:nvPr/>
          </p:nvSpPr>
          <p:spPr bwMode="auto">
            <a:xfrm>
              <a:off x="4704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0" name="Line 78"/>
            <p:cNvSpPr>
              <a:spLocks noChangeShapeType="1"/>
            </p:cNvSpPr>
            <p:nvPr/>
          </p:nvSpPr>
          <p:spPr bwMode="auto">
            <a:xfrm>
              <a:off x="4896" y="220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1" name="Line 79"/>
            <p:cNvSpPr>
              <a:spLocks noChangeShapeType="1"/>
            </p:cNvSpPr>
            <p:nvPr/>
          </p:nvSpPr>
          <p:spPr bwMode="auto">
            <a:xfrm>
              <a:off x="912" y="22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2" name="Line 80"/>
            <p:cNvSpPr>
              <a:spLocks noChangeShapeType="1"/>
            </p:cNvSpPr>
            <p:nvPr/>
          </p:nvSpPr>
          <p:spPr bwMode="auto">
            <a:xfrm flipH="1">
              <a:off x="912" y="244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3" name="Line 81"/>
            <p:cNvSpPr>
              <a:spLocks noChangeShapeType="1"/>
            </p:cNvSpPr>
            <p:nvPr/>
          </p:nvSpPr>
          <p:spPr bwMode="auto">
            <a:xfrm>
              <a:off x="912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4" name="Line 82"/>
            <p:cNvSpPr>
              <a:spLocks noChangeShapeType="1"/>
            </p:cNvSpPr>
            <p:nvPr/>
          </p:nvSpPr>
          <p:spPr bwMode="auto">
            <a:xfrm flipH="1">
              <a:off x="912" y="182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5" name="Line 83"/>
            <p:cNvSpPr>
              <a:spLocks noChangeShapeType="1"/>
            </p:cNvSpPr>
            <p:nvPr/>
          </p:nvSpPr>
          <p:spPr bwMode="auto">
            <a:xfrm>
              <a:off x="912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6" name="Line 84"/>
            <p:cNvSpPr>
              <a:spLocks noChangeShapeType="1"/>
            </p:cNvSpPr>
            <p:nvPr/>
          </p:nvSpPr>
          <p:spPr bwMode="auto">
            <a:xfrm>
              <a:off x="4896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7" name="Line 85"/>
            <p:cNvSpPr>
              <a:spLocks noChangeShapeType="1"/>
            </p:cNvSpPr>
            <p:nvPr/>
          </p:nvSpPr>
          <p:spPr bwMode="auto">
            <a:xfrm>
              <a:off x="4704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8" name="Text Box 86"/>
            <p:cNvSpPr txBox="1">
              <a:spLocks noChangeArrowheads="1"/>
            </p:cNvSpPr>
            <p:nvPr/>
          </p:nvSpPr>
          <p:spPr bwMode="auto">
            <a:xfrm>
              <a:off x="302" y="196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39" name="Line 87"/>
            <p:cNvSpPr>
              <a:spLocks noChangeShapeType="1"/>
            </p:cNvSpPr>
            <p:nvPr/>
          </p:nvSpPr>
          <p:spPr bwMode="auto">
            <a:xfrm flipV="1">
              <a:off x="2832" y="134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0" name="Text Box 88"/>
            <p:cNvSpPr txBox="1">
              <a:spLocks noChangeArrowheads="1"/>
            </p:cNvSpPr>
            <p:nvPr/>
          </p:nvSpPr>
          <p:spPr bwMode="auto">
            <a:xfrm>
              <a:off x="1936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1" name="Text Box 89"/>
            <p:cNvSpPr txBox="1">
              <a:spLocks noChangeArrowheads="1"/>
            </p:cNvSpPr>
            <p:nvPr/>
          </p:nvSpPr>
          <p:spPr bwMode="auto">
            <a:xfrm>
              <a:off x="2704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2" name="Text Box 90"/>
            <p:cNvSpPr txBox="1">
              <a:spLocks noChangeArrowheads="1"/>
            </p:cNvSpPr>
            <p:nvPr/>
          </p:nvSpPr>
          <p:spPr bwMode="auto">
            <a:xfrm>
              <a:off x="3472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24699" name="Text Box 91"/>
            <p:cNvSpPr txBox="1">
              <a:spLocks noChangeArrowheads="1"/>
            </p:cNvSpPr>
            <p:nvPr/>
          </p:nvSpPr>
          <p:spPr bwMode="auto">
            <a:xfrm>
              <a:off x="332" y="1459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anose="020B0606020202030204" pitchFamily="34" charset="0"/>
                  <a:ea typeface="仿宋_GB2312" pitchFamily="49" charset="-122"/>
                </a:rPr>
                <a:t>后插入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08644" name="Text Box 92"/>
            <p:cNvSpPr txBox="1">
              <a:spLocks noChangeArrowheads="1"/>
            </p:cNvSpPr>
            <p:nvPr/>
          </p:nvSpPr>
          <p:spPr bwMode="auto">
            <a:xfrm>
              <a:off x="1977" y="1390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  <p:sp>
          <p:nvSpPr>
            <p:cNvPr id="108645" name="Line 93"/>
            <p:cNvSpPr>
              <a:spLocks noChangeShapeType="1"/>
            </p:cNvSpPr>
            <p:nvPr/>
          </p:nvSpPr>
          <p:spPr bwMode="auto">
            <a:xfrm flipV="1">
              <a:off x="3600" y="235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6" name="Text Box 94"/>
            <p:cNvSpPr txBox="1">
              <a:spLocks noChangeArrowheads="1"/>
            </p:cNvSpPr>
            <p:nvPr/>
          </p:nvSpPr>
          <p:spPr bwMode="auto">
            <a:xfrm>
              <a:off x="3619" y="2430"/>
              <a:ext cx="10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7" name="Text Box 95"/>
            <p:cNvSpPr txBox="1">
              <a:spLocks noChangeArrowheads="1"/>
            </p:cNvSpPr>
            <p:nvPr/>
          </p:nvSpPr>
          <p:spPr bwMode="auto">
            <a:xfrm>
              <a:off x="193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8" name="Text Box 96"/>
            <p:cNvSpPr txBox="1">
              <a:spLocks noChangeArrowheads="1"/>
            </p:cNvSpPr>
            <p:nvPr/>
          </p:nvSpPr>
          <p:spPr bwMode="auto">
            <a:xfrm>
              <a:off x="269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9" name="Text Box 97"/>
            <p:cNvSpPr txBox="1">
              <a:spLocks noChangeArrowheads="1"/>
            </p:cNvSpPr>
            <p:nvPr/>
          </p:nvSpPr>
          <p:spPr bwMode="auto">
            <a:xfrm>
              <a:off x="3472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0" name="Text Box 98"/>
            <p:cNvSpPr txBox="1">
              <a:spLocks noChangeArrowheads="1"/>
            </p:cNvSpPr>
            <p:nvPr/>
          </p:nvSpPr>
          <p:spPr bwMode="auto">
            <a:xfrm>
              <a:off x="4238" y="201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1" name="Line 100"/>
            <p:cNvSpPr>
              <a:spLocks noChangeShapeType="1"/>
            </p:cNvSpPr>
            <p:nvPr/>
          </p:nvSpPr>
          <p:spPr bwMode="auto">
            <a:xfrm flipV="1">
              <a:off x="2825" y="2353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52" name="Text Box 101"/>
            <p:cNvSpPr txBox="1">
              <a:spLocks noChangeArrowheads="1"/>
            </p:cNvSpPr>
            <p:nvPr/>
          </p:nvSpPr>
          <p:spPr bwMode="auto">
            <a:xfrm>
              <a:off x="1976" y="243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</p:grpSp>
      <p:sp>
        <p:nvSpPr>
          <p:cNvPr id="108" name="爆炸形 1 107"/>
          <p:cNvSpPr/>
          <p:nvPr/>
        </p:nvSpPr>
        <p:spPr>
          <a:xfrm>
            <a:off x="8873985" y="732235"/>
            <a:ext cx="1924050" cy="1803401"/>
          </a:xfrm>
          <a:prstGeom prst="irregularSeal1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前插</a:t>
            </a:r>
          </a:p>
        </p:txBody>
      </p:sp>
      <p:pic>
        <p:nvPicPr>
          <p:cNvPr id="10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880" y="5178748"/>
            <a:ext cx="131921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9366820" y="4365104"/>
            <a:ext cx="1409700" cy="8136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6000" tIns="0" rIns="36000" bIns="0" numCol="1" rtlCol="0" anchor="b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这四步那些可被交换，那些不能被交换？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703513" y="2544167"/>
            <a:ext cx="8569201" cy="15165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36000" tIns="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图片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17" y="2772767"/>
            <a:ext cx="1171575" cy="790575"/>
          </a:xfrm>
          <a:prstGeom prst="rect">
            <a:avLst/>
          </a:prstGeom>
        </p:spPr>
      </p:pic>
      <p:sp>
        <p:nvSpPr>
          <p:cNvPr id="119" name="Line 93"/>
          <p:cNvSpPr>
            <a:spLocks noChangeShapeType="1"/>
          </p:cNvSpPr>
          <p:nvPr/>
        </p:nvSpPr>
        <p:spPr bwMode="auto">
          <a:xfrm flipV="1">
            <a:off x="6733190" y="356334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Text Box 94"/>
          <p:cNvSpPr txBox="1">
            <a:spLocks noChangeArrowheads="1"/>
          </p:cNvSpPr>
          <p:nvPr/>
        </p:nvSpPr>
        <p:spPr bwMode="auto">
          <a:xfrm>
            <a:off x="6798536" y="3556669"/>
            <a:ext cx="16017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双向循环链表的插入算法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(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非空表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6305717" y="1484784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2" name="等腰三角形 121"/>
          <p:cNvSpPr/>
          <p:nvPr/>
        </p:nvSpPr>
        <p:spPr>
          <a:xfrm>
            <a:off x="6404328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3" name="等腰三角形 122"/>
          <p:cNvSpPr/>
          <p:nvPr/>
        </p:nvSpPr>
        <p:spPr>
          <a:xfrm>
            <a:off x="7089630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1" name="等腰三角形 120"/>
          <p:cNvSpPr/>
          <p:nvPr/>
        </p:nvSpPr>
        <p:spPr>
          <a:xfrm>
            <a:off x="6918886" y="1479472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418801"/>
            <a:ext cx="2268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/>
              <a:t>第一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1-2</a:t>
            </a:r>
          </a:p>
          <a:p>
            <a:r>
              <a:rPr lang="zh-CN" altLang="en-US" sz="2400" b="0" dirty="0"/>
              <a:t>第二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2-3</a:t>
            </a:r>
          </a:p>
          <a:p>
            <a:r>
              <a:rPr lang="zh-CN" altLang="en-US" sz="2400" b="0" dirty="0"/>
              <a:t>第三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/>
              <a:t>2</a:t>
            </a:r>
            <a:r>
              <a:rPr lang="en-US" altLang="zh-CN" sz="2400" b="0" dirty="0" smtClean="0"/>
              <a:t>-4</a:t>
            </a:r>
          </a:p>
          <a:p>
            <a:r>
              <a:rPr lang="zh-CN" altLang="en-US" sz="2400" b="0" dirty="0"/>
              <a:t>第四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3-4</a:t>
            </a:r>
            <a:endParaRPr lang="en-US" altLang="zh-CN" sz="24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08" grpId="0" animBg="1"/>
      <p:bldP spid="4" grpId="0"/>
      <p:bldP spid="7" grpId="0" animBg="1"/>
      <p:bldP spid="119" grpId="0" animBg="1"/>
      <p:bldP spid="120" grpId="0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 descr="白色大理石"/>
          <p:cNvSpPr>
            <a:spLocks noChangeArrowheads="1"/>
          </p:cNvSpPr>
          <p:nvPr/>
        </p:nvSpPr>
        <p:spPr bwMode="auto">
          <a:xfrm>
            <a:off x="3940175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>
            <a:off x="4549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 flipV="1">
            <a:off x="4168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 flipV="1">
            <a:off x="4549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4168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37338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 flipV="1">
            <a:off x="3482975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>
            <a:off x="4876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>
            <a:off x="5181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>
            <a:off x="37338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 flipH="1">
            <a:off x="3711576" y="20433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2" name="Line 14"/>
          <p:cNvSpPr>
            <a:spLocks noChangeShapeType="1"/>
          </p:cNvSpPr>
          <p:nvPr/>
        </p:nvSpPr>
        <p:spPr bwMode="auto">
          <a:xfrm>
            <a:off x="3711575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3" name="Line 15"/>
          <p:cNvSpPr>
            <a:spLocks noChangeShapeType="1"/>
          </p:cNvSpPr>
          <p:nvPr/>
        </p:nvSpPr>
        <p:spPr bwMode="auto">
          <a:xfrm flipH="1">
            <a:off x="3711576" y="10527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711575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5181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4876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7" name="Rectangle 19" descr="白色大理石"/>
          <p:cNvSpPr>
            <a:spLocks noChangeArrowheads="1"/>
          </p:cNvSpPr>
          <p:nvPr/>
        </p:nvSpPr>
        <p:spPr bwMode="auto">
          <a:xfrm>
            <a:off x="6858000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88" name="Line 20"/>
          <p:cNvSpPr>
            <a:spLocks noChangeShapeType="1"/>
          </p:cNvSpPr>
          <p:nvPr/>
        </p:nvSpPr>
        <p:spPr bwMode="auto">
          <a:xfrm>
            <a:off x="7467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9" name="Line 21"/>
          <p:cNvSpPr>
            <a:spLocks noChangeShapeType="1"/>
          </p:cNvSpPr>
          <p:nvPr/>
        </p:nvSpPr>
        <p:spPr bwMode="auto">
          <a:xfrm flipV="1">
            <a:off x="7086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0" name="Line 22"/>
          <p:cNvSpPr>
            <a:spLocks noChangeShapeType="1"/>
          </p:cNvSpPr>
          <p:nvPr/>
        </p:nvSpPr>
        <p:spPr bwMode="auto">
          <a:xfrm flipV="1">
            <a:off x="7467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1" name="Line 23"/>
          <p:cNvSpPr>
            <a:spLocks noChangeShapeType="1"/>
          </p:cNvSpPr>
          <p:nvPr/>
        </p:nvSpPr>
        <p:spPr bwMode="auto">
          <a:xfrm>
            <a:off x="7086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2" name="Rectangle 24" descr="羊皮纸"/>
          <p:cNvSpPr>
            <a:spLocks noChangeArrowheads="1"/>
          </p:cNvSpPr>
          <p:nvPr/>
        </p:nvSpPr>
        <p:spPr bwMode="auto">
          <a:xfrm>
            <a:off x="8077200" y="1357536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93" name="Line 25"/>
          <p:cNvSpPr>
            <a:spLocks noChangeShapeType="1"/>
          </p:cNvSpPr>
          <p:nvPr/>
        </p:nvSpPr>
        <p:spPr bwMode="auto">
          <a:xfrm>
            <a:off x="8686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4" name="Line 26"/>
          <p:cNvSpPr>
            <a:spLocks noChangeShapeType="1"/>
          </p:cNvSpPr>
          <p:nvPr/>
        </p:nvSpPr>
        <p:spPr bwMode="auto">
          <a:xfrm flipV="1">
            <a:off x="8305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5" name="Line 27"/>
          <p:cNvSpPr>
            <a:spLocks noChangeShapeType="1"/>
          </p:cNvSpPr>
          <p:nvPr/>
        </p:nvSpPr>
        <p:spPr bwMode="auto">
          <a:xfrm flipV="1">
            <a:off x="8686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6" name="Line 28"/>
          <p:cNvSpPr>
            <a:spLocks noChangeShapeType="1"/>
          </p:cNvSpPr>
          <p:nvPr/>
        </p:nvSpPr>
        <p:spPr bwMode="auto">
          <a:xfrm>
            <a:off x="8305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7" name="Line 29"/>
          <p:cNvSpPr>
            <a:spLocks noChangeShapeType="1"/>
          </p:cNvSpPr>
          <p:nvPr/>
        </p:nvSpPr>
        <p:spPr bwMode="auto">
          <a:xfrm>
            <a:off x="77724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8" name="Line 30"/>
          <p:cNvSpPr>
            <a:spLocks noChangeShapeType="1"/>
          </p:cNvSpPr>
          <p:nvPr/>
        </p:nvSpPr>
        <p:spPr bwMode="auto">
          <a:xfrm>
            <a:off x="66294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6400800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>
            <a:off x="77724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>
            <a:off x="9067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>
            <a:off x="9372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3" name="Line 35"/>
          <p:cNvSpPr>
            <a:spLocks noChangeShapeType="1"/>
          </p:cNvSpPr>
          <p:nvPr/>
        </p:nvSpPr>
        <p:spPr bwMode="auto">
          <a:xfrm>
            <a:off x="66294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4" name="Line 36"/>
          <p:cNvSpPr>
            <a:spLocks noChangeShapeType="1"/>
          </p:cNvSpPr>
          <p:nvPr/>
        </p:nvSpPr>
        <p:spPr bwMode="auto">
          <a:xfrm flipH="1">
            <a:off x="6629400" y="20433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5" name="Line 37"/>
          <p:cNvSpPr>
            <a:spLocks noChangeShapeType="1"/>
          </p:cNvSpPr>
          <p:nvPr/>
        </p:nvSpPr>
        <p:spPr bwMode="auto">
          <a:xfrm>
            <a:off x="6629400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6" name="Line 38"/>
          <p:cNvSpPr>
            <a:spLocks noChangeShapeType="1"/>
          </p:cNvSpPr>
          <p:nvPr/>
        </p:nvSpPr>
        <p:spPr bwMode="auto">
          <a:xfrm flipH="1">
            <a:off x="6629400" y="10527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7" name="Line 39"/>
          <p:cNvSpPr>
            <a:spLocks noChangeShapeType="1"/>
          </p:cNvSpPr>
          <p:nvPr/>
        </p:nvSpPr>
        <p:spPr bwMode="auto">
          <a:xfrm>
            <a:off x="66294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8" name="Line 40"/>
          <p:cNvSpPr>
            <a:spLocks noChangeShapeType="1"/>
          </p:cNvSpPr>
          <p:nvPr/>
        </p:nvSpPr>
        <p:spPr bwMode="auto">
          <a:xfrm>
            <a:off x="9372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9" name="Line 41"/>
          <p:cNvSpPr>
            <a:spLocks noChangeShapeType="1"/>
          </p:cNvSpPr>
          <p:nvPr/>
        </p:nvSpPr>
        <p:spPr bwMode="auto">
          <a:xfrm>
            <a:off x="9067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5638801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1" name="Line 43"/>
          <p:cNvSpPr>
            <a:spLocks noChangeShapeType="1"/>
          </p:cNvSpPr>
          <p:nvPr/>
        </p:nvSpPr>
        <p:spPr bwMode="auto">
          <a:xfrm flipV="1">
            <a:off x="43434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5676" name="Text Box 44"/>
          <p:cNvSpPr txBox="1">
            <a:spLocks noChangeArrowheads="1"/>
          </p:cNvSpPr>
          <p:nvPr/>
        </p:nvSpPr>
        <p:spPr bwMode="auto">
          <a:xfrm>
            <a:off x="2450308" y="2687638"/>
            <a:ext cx="16779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ea typeface="仿宋_GB2312" pitchFamily="49" charset="-122"/>
              </a:rPr>
              <a:t>后插入</a:t>
            </a:r>
            <a:r>
              <a:rPr lang="en-US" altLang="zh-CN" sz="30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3000" b="0" dirty="0">
              <a:latin typeface="Times New Roman" panose="02020603050405020304" pitchFamily="18" charset="0"/>
            </a:endParaRPr>
          </a:p>
        </p:txBody>
      </p:sp>
      <p:sp>
        <p:nvSpPr>
          <p:cNvPr id="109613" name="Text Box 45"/>
          <p:cNvSpPr txBox="1">
            <a:spLocks noChangeArrowheads="1"/>
          </p:cNvSpPr>
          <p:nvPr/>
        </p:nvSpPr>
        <p:spPr bwMode="auto">
          <a:xfrm>
            <a:off x="3694114" y="2225899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14" name="Line 46"/>
          <p:cNvSpPr>
            <a:spLocks noChangeShapeType="1"/>
          </p:cNvSpPr>
          <p:nvPr/>
        </p:nvSpPr>
        <p:spPr bwMode="auto">
          <a:xfrm flipV="1">
            <a:off x="84582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5" name="Text Box 47"/>
          <p:cNvSpPr txBox="1">
            <a:spLocks noChangeArrowheads="1"/>
          </p:cNvSpPr>
          <p:nvPr/>
        </p:nvSpPr>
        <p:spPr bwMode="auto">
          <a:xfrm>
            <a:off x="8323263" y="2213199"/>
            <a:ext cx="1587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</a:p>
        </p:txBody>
      </p:sp>
      <p:sp>
        <p:nvSpPr>
          <p:cNvPr id="109616" name="Text Box 48"/>
          <p:cNvSpPr txBox="1">
            <a:spLocks noChangeArrowheads="1"/>
          </p:cNvSpPr>
          <p:nvPr/>
        </p:nvSpPr>
        <p:spPr bwMode="auto">
          <a:xfrm>
            <a:off x="8255000" y="1371824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7" name="Text Box 50"/>
          <p:cNvSpPr txBox="1">
            <a:spLocks noChangeArrowheads="1"/>
          </p:cNvSpPr>
          <p:nvPr/>
        </p:nvSpPr>
        <p:spPr bwMode="auto">
          <a:xfrm>
            <a:off x="2689226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8" name="Line 51"/>
          <p:cNvSpPr>
            <a:spLocks noChangeShapeType="1"/>
          </p:cNvSpPr>
          <p:nvPr/>
        </p:nvSpPr>
        <p:spPr bwMode="auto">
          <a:xfrm flipV="1">
            <a:off x="7239000" y="188141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9" name="Text Box 52"/>
          <p:cNvSpPr txBox="1">
            <a:spLocks noChangeArrowheads="1"/>
          </p:cNvSpPr>
          <p:nvPr/>
        </p:nvSpPr>
        <p:spPr bwMode="auto">
          <a:xfrm>
            <a:off x="6589714" y="2216374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20" name="Text Box 53"/>
          <p:cNvSpPr txBox="1">
            <a:spLocks noChangeArrowheads="1"/>
          </p:cNvSpPr>
          <p:nvPr/>
        </p:nvSpPr>
        <p:spPr bwMode="auto">
          <a:xfrm>
            <a:off x="2611439" y="3205163"/>
            <a:ext cx="7369175" cy="2857500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first)</a:t>
            </a:r>
            <a:endParaRPr lang="en-US" altLang="zh-CN" sz="3000" b="0" dirty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 first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双向循环链表的插入算法 </a:t>
            </a:r>
            <a:r>
              <a:rPr lang="en-US" altLang="zh-CN" dirty="0"/>
              <a:t>(</a:t>
            </a:r>
            <a:r>
              <a:rPr lang="zh-CN" altLang="en-US" dirty="0"/>
              <a:t>空表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双向循环链表的插入算法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9416" y="908720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&lt;T&gt;::Insert (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d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建立一个包含有值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并将其按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指定的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方向插入到第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个结点之后。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*current = Locate(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d);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按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指示方向查找第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 ( current == NULL ) return false;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插入失败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&lt;T&gt;(x);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if (d == 0) {	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前驱方向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个结点左侧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else {		 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后继方向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return true;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插入成功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25" y="2276872"/>
            <a:ext cx="5451187" cy="26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57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78868" y="2941301"/>
            <a:ext cx="1427146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u="sng">
                <a:latin typeface="Arial" panose="020B0604020202020204" pitchFamily="34" charset="0"/>
                <a:ea typeface="仿宋_GB2312" pitchFamily="49" charset="-122"/>
              </a:rPr>
              <a:t>删除</a:t>
            </a:r>
            <a:r>
              <a:rPr lang="en-US" altLang="zh-CN" sz="3000" u="sng">
                <a:latin typeface="Arial" panose="020B0604020202020204" pitchFamily="34" charset="0"/>
                <a:ea typeface="仿宋_GB2312" pitchFamily="49" charset="-122"/>
              </a:rPr>
              <a:t>48</a:t>
            </a:r>
            <a:endParaRPr lang="en-US" altLang="zh-CN" sz="3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4" name="Rectangle 4" descr="白色大理石"/>
          <p:cNvSpPr>
            <a:spLocks noChangeArrowheads="1"/>
          </p:cNvSpPr>
          <p:nvPr/>
        </p:nvSpPr>
        <p:spPr bwMode="auto">
          <a:xfrm>
            <a:off x="14012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1629843" y="219835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2010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V="1">
            <a:off x="1629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 flipV="1">
            <a:off x="2010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>
            <a:off x="1629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0" name="Rectangle 10" descr="白色大理石"/>
          <p:cNvSpPr>
            <a:spLocks noChangeArrowheads="1"/>
          </p:cNvSpPr>
          <p:nvPr/>
        </p:nvSpPr>
        <p:spPr bwMode="auto">
          <a:xfrm>
            <a:off x="26204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1" name="Line 11"/>
          <p:cNvSpPr>
            <a:spLocks noChangeShapeType="1"/>
          </p:cNvSpPr>
          <p:nvPr/>
        </p:nvSpPr>
        <p:spPr bwMode="auto">
          <a:xfrm>
            <a:off x="3230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2" name="Line 12"/>
          <p:cNvSpPr>
            <a:spLocks noChangeShapeType="1"/>
          </p:cNvSpPr>
          <p:nvPr/>
        </p:nvSpPr>
        <p:spPr bwMode="auto">
          <a:xfrm flipV="1">
            <a:off x="2849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3" name="Line 13"/>
          <p:cNvSpPr>
            <a:spLocks noChangeShapeType="1"/>
          </p:cNvSpPr>
          <p:nvPr/>
        </p:nvSpPr>
        <p:spPr bwMode="auto">
          <a:xfrm flipV="1">
            <a:off x="3230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2849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5" name="Rectangle 15" descr="羊皮纸"/>
          <p:cNvSpPr>
            <a:spLocks noChangeArrowheads="1"/>
          </p:cNvSpPr>
          <p:nvPr/>
        </p:nvSpPr>
        <p:spPr bwMode="auto">
          <a:xfrm>
            <a:off x="3839643" y="2198351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6" name="Line 16"/>
          <p:cNvSpPr>
            <a:spLocks noChangeShapeType="1"/>
          </p:cNvSpPr>
          <p:nvPr/>
        </p:nvSpPr>
        <p:spPr bwMode="auto">
          <a:xfrm>
            <a:off x="4449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7" name="Line 17"/>
          <p:cNvSpPr>
            <a:spLocks noChangeShapeType="1"/>
          </p:cNvSpPr>
          <p:nvPr/>
        </p:nvSpPr>
        <p:spPr bwMode="auto">
          <a:xfrm flipV="1">
            <a:off x="4068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 flipV="1">
            <a:off x="4449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9" name="Line 19"/>
          <p:cNvSpPr>
            <a:spLocks noChangeShapeType="1"/>
          </p:cNvSpPr>
          <p:nvPr/>
        </p:nvSpPr>
        <p:spPr bwMode="auto">
          <a:xfrm>
            <a:off x="4068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0" name="Rectangle 20" descr="白色大理石"/>
          <p:cNvSpPr>
            <a:spLocks noChangeArrowheads="1"/>
          </p:cNvSpPr>
          <p:nvPr/>
        </p:nvSpPr>
        <p:spPr bwMode="auto">
          <a:xfrm>
            <a:off x="50588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61" name="Line 21"/>
          <p:cNvSpPr>
            <a:spLocks noChangeShapeType="1"/>
          </p:cNvSpPr>
          <p:nvPr/>
        </p:nvSpPr>
        <p:spPr bwMode="auto">
          <a:xfrm>
            <a:off x="5668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2" name="Line 22"/>
          <p:cNvSpPr>
            <a:spLocks noChangeShapeType="1"/>
          </p:cNvSpPr>
          <p:nvPr/>
        </p:nvSpPr>
        <p:spPr bwMode="auto">
          <a:xfrm flipV="1">
            <a:off x="5287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3" name="Line 23"/>
          <p:cNvSpPr>
            <a:spLocks noChangeShapeType="1"/>
          </p:cNvSpPr>
          <p:nvPr/>
        </p:nvSpPr>
        <p:spPr bwMode="auto">
          <a:xfrm flipV="1">
            <a:off x="5668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4" name="Line 24"/>
          <p:cNvSpPr>
            <a:spLocks noChangeShapeType="1"/>
          </p:cNvSpPr>
          <p:nvPr/>
        </p:nvSpPr>
        <p:spPr bwMode="auto">
          <a:xfrm>
            <a:off x="5287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5" name="Line 25"/>
          <p:cNvSpPr>
            <a:spLocks noChangeShapeType="1"/>
          </p:cNvSpPr>
          <p:nvPr/>
        </p:nvSpPr>
        <p:spPr bwMode="auto">
          <a:xfrm>
            <a:off x="23156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6" name="Line 26"/>
          <p:cNvSpPr>
            <a:spLocks noChangeShapeType="1"/>
          </p:cNvSpPr>
          <p:nvPr/>
        </p:nvSpPr>
        <p:spPr bwMode="auto">
          <a:xfrm>
            <a:off x="35348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7" name="Line 27"/>
          <p:cNvSpPr>
            <a:spLocks noChangeShapeType="1"/>
          </p:cNvSpPr>
          <p:nvPr/>
        </p:nvSpPr>
        <p:spPr bwMode="auto">
          <a:xfrm>
            <a:off x="47540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8" name="Line 28"/>
          <p:cNvSpPr>
            <a:spLocks noChangeShapeType="1"/>
          </p:cNvSpPr>
          <p:nvPr/>
        </p:nvSpPr>
        <p:spPr bwMode="auto">
          <a:xfrm>
            <a:off x="1172643" y="22745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9" name="Line 29"/>
          <p:cNvSpPr>
            <a:spLocks noChangeShapeType="1"/>
          </p:cNvSpPr>
          <p:nvPr/>
        </p:nvSpPr>
        <p:spPr bwMode="auto">
          <a:xfrm>
            <a:off x="23156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0" name="Line 30"/>
          <p:cNvSpPr>
            <a:spLocks noChangeShapeType="1"/>
          </p:cNvSpPr>
          <p:nvPr/>
        </p:nvSpPr>
        <p:spPr bwMode="auto">
          <a:xfrm flipV="1">
            <a:off x="944043" y="24269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1" name="Line 31"/>
          <p:cNvSpPr>
            <a:spLocks noChangeShapeType="1"/>
          </p:cNvSpPr>
          <p:nvPr/>
        </p:nvSpPr>
        <p:spPr bwMode="auto">
          <a:xfrm>
            <a:off x="35348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2" name="Line 32"/>
          <p:cNvSpPr>
            <a:spLocks noChangeShapeType="1"/>
          </p:cNvSpPr>
          <p:nvPr/>
        </p:nvSpPr>
        <p:spPr bwMode="auto">
          <a:xfrm>
            <a:off x="47540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3" name="Line 33"/>
          <p:cNvSpPr>
            <a:spLocks noChangeShapeType="1"/>
          </p:cNvSpPr>
          <p:nvPr/>
        </p:nvSpPr>
        <p:spPr bwMode="auto">
          <a:xfrm>
            <a:off x="59732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4" name="Line 34"/>
          <p:cNvSpPr>
            <a:spLocks noChangeShapeType="1"/>
          </p:cNvSpPr>
          <p:nvPr/>
        </p:nvSpPr>
        <p:spPr bwMode="auto">
          <a:xfrm>
            <a:off x="6278043" y="2503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5" name="Line 35"/>
          <p:cNvSpPr>
            <a:spLocks noChangeShapeType="1"/>
          </p:cNvSpPr>
          <p:nvPr/>
        </p:nvSpPr>
        <p:spPr bwMode="auto">
          <a:xfrm>
            <a:off x="1172643" y="25793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6" name="Line 36"/>
          <p:cNvSpPr>
            <a:spLocks noChangeShapeType="1"/>
          </p:cNvSpPr>
          <p:nvPr/>
        </p:nvSpPr>
        <p:spPr bwMode="auto">
          <a:xfrm flipH="1">
            <a:off x="1172643" y="28841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7" name="Line 37"/>
          <p:cNvSpPr>
            <a:spLocks noChangeShapeType="1"/>
          </p:cNvSpPr>
          <p:nvPr/>
        </p:nvSpPr>
        <p:spPr bwMode="auto">
          <a:xfrm>
            <a:off x="1172643" y="25793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8" name="Line 38"/>
          <p:cNvSpPr>
            <a:spLocks noChangeShapeType="1"/>
          </p:cNvSpPr>
          <p:nvPr/>
        </p:nvSpPr>
        <p:spPr bwMode="auto">
          <a:xfrm flipH="1">
            <a:off x="1172643" y="18935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9" name="Line 39"/>
          <p:cNvSpPr>
            <a:spLocks noChangeShapeType="1"/>
          </p:cNvSpPr>
          <p:nvPr/>
        </p:nvSpPr>
        <p:spPr bwMode="auto">
          <a:xfrm>
            <a:off x="11726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0" name="Line 40"/>
          <p:cNvSpPr>
            <a:spLocks noChangeShapeType="1"/>
          </p:cNvSpPr>
          <p:nvPr/>
        </p:nvSpPr>
        <p:spPr bwMode="auto">
          <a:xfrm>
            <a:off x="62780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1" name="Line 41"/>
          <p:cNvSpPr>
            <a:spLocks noChangeShapeType="1"/>
          </p:cNvSpPr>
          <p:nvPr/>
        </p:nvSpPr>
        <p:spPr bwMode="auto">
          <a:xfrm>
            <a:off x="59732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2" name="Text Box 42"/>
          <p:cNvSpPr txBox="1">
            <a:spLocks noChangeArrowheads="1"/>
          </p:cNvSpPr>
          <p:nvPr/>
        </p:nvSpPr>
        <p:spPr bwMode="auto">
          <a:xfrm>
            <a:off x="204269" y="21221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683" name="Rectangle 43" descr="白色大理石"/>
          <p:cNvSpPr>
            <a:spLocks noChangeArrowheads="1"/>
          </p:cNvSpPr>
          <p:nvPr/>
        </p:nvSpPr>
        <p:spPr bwMode="auto">
          <a:xfrm>
            <a:off x="14012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4" name="Line 44"/>
          <p:cNvSpPr>
            <a:spLocks noChangeShapeType="1"/>
          </p:cNvSpPr>
          <p:nvPr/>
        </p:nvSpPr>
        <p:spPr bwMode="auto">
          <a:xfrm>
            <a:off x="2010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5" name="Line 45"/>
          <p:cNvSpPr>
            <a:spLocks noChangeShapeType="1"/>
          </p:cNvSpPr>
          <p:nvPr/>
        </p:nvSpPr>
        <p:spPr bwMode="auto">
          <a:xfrm flipV="1">
            <a:off x="1629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6" name="Line 46"/>
          <p:cNvSpPr>
            <a:spLocks noChangeShapeType="1"/>
          </p:cNvSpPr>
          <p:nvPr/>
        </p:nvSpPr>
        <p:spPr bwMode="auto">
          <a:xfrm flipV="1">
            <a:off x="2010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7" name="Line 47"/>
          <p:cNvSpPr>
            <a:spLocks noChangeShapeType="1"/>
          </p:cNvSpPr>
          <p:nvPr/>
        </p:nvSpPr>
        <p:spPr bwMode="auto">
          <a:xfrm>
            <a:off x="1629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8" name="Rectangle 48" descr="白色大理石"/>
          <p:cNvSpPr>
            <a:spLocks noChangeArrowheads="1"/>
          </p:cNvSpPr>
          <p:nvPr/>
        </p:nvSpPr>
        <p:spPr bwMode="auto">
          <a:xfrm>
            <a:off x="26204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9" name="Line 49"/>
          <p:cNvSpPr>
            <a:spLocks noChangeShapeType="1"/>
          </p:cNvSpPr>
          <p:nvPr/>
        </p:nvSpPr>
        <p:spPr bwMode="auto">
          <a:xfrm>
            <a:off x="3230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0" name="Line 50"/>
          <p:cNvSpPr>
            <a:spLocks noChangeShapeType="1"/>
          </p:cNvSpPr>
          <p:nvPr/>
        </p:nvSpPr>
        <p:spPr bwMode="auto">
          <a:xfrm flipV="1">
            <a:off x="2849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1" name="Line 51"/>
          <p:cNvSpPr>
            <a:spLocks noChangeShapeType="1"/>
          </p:cNvSpPr>
          <p:nvPr/>
        </p:nvSpPr>
        <p:spPr bwMode="auto">
          <a:xfrm flipV="1">
            <a:off x="3230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2" name="Line 52"/>
          <p:cNvSpPr>
            <a:spLocks noChangeShapeType="1"/>
          </p:cNvSpPr>
          <p:nvPr/>
        </p:nvSpPr>
        <p:spPr bwMode="auto">
          <a:xfrm>
            <a:off x="2849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3" name="Rectangle 53" descr="白色大理石"/>
          <p:cNvSpPr>
            <a:spLocks noChangeArrowheads="1"/>
          </p:cNvSpPr>
          <p:nvPr/>
        </p:nvSpPr>
        <p:spPr bwMode="auto">
          <a:xfrm>
            <a:off x="38396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94" name="Line 54"/>
          <p:cNvSpPr>
            <a:spLocks noChangeShapeType="1"/>
          </p:cNvSpPr>
          <p:nvPr/>
        </p:nvSpPr>
        <p:spPr bwMode="auto">
          <a:xfrm>
            <a:off x="4449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5" name="Line 55"/>
          <p:cNvSpPr>
            <a:spLocks noChangeShapeType="1"/>
          </p:cNvSpPr>
          <p:nvPr/>
        </p:nvSpPr>
        <p:spPr bwMode="auto">
          <a:xfrm flipV="1">
            <a:off x="4068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6" name="Line 56"/>
          <p:cNvSpPr>
            <a:spLocks noChangeShapeType="1"/>
          </p:cNvSpPr>
          <p:nvPr/>
        </p:nvSpPr>
        <p:spPr bwMode="auto">
          <a:xfrm flipV="1">
            <a:off x="4449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7" name="Line 57"/>
          <p:cNvSpPr>
            <a:spLocks noChangeShapeType="1"/>
          </p:cNvSpPr>
          <p:nvPr/>
        </p:nvSpPr>
        <p:spPr bwMode="auto">
          <a:xfrm>
            <a:off x="4068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8" name="Line 58"/>
          <p:cNvSpPr>
            <a:spLocks noChangeShapeType="1"/>
          </p:cNvSpPr>
          <p:nvPr/>
        </p:nvSpPr>
        <p:spPr bwMode="auto">
          <a:xfrm>
            <a:off x="23156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9" name="Line 59"/>
          <p:cNvSpPr>
            <a:spLocks noChangeShapeType="1"/>
          </p:cNvSpPr>
          <p:nvPr/>
        </p:nvSpPr>
        <p:spPr bwMode="auto">
          <a:xfrm>
            <a:off x="35348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0" name="Line 60"/>
          <p:cNvSpPr>
            <a:spLocks noChangeShapeType="1"/>
          </p:cNvSpPr>
          <p:nvPr/>
        </p:nvSpPr>
        <p:spPr bwMode="auto">
          <a:xfrm>
            <a:off x="1172643" y="40271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1" name="Line 61"/>
          <p:cNvSpPr>
            <a:spLocks noChangeShapeType="1"/>
          </p:cNvSpPr>
          <p:nvPr/>
        </p:nvSpPr>
        <p:spPr bwMode="auto">
          <a:xfrm>
            <a:off x="23156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2" name="Line 62"/>
          <p:cNvSpPr>
            <a:spLocks noChangeShapeType="1"/>
          </p:cNvSpPr>
          <p:nvPr/>
        </p:nvSpPr>
        <p:spPr bwMode="auto">
          <a:xfrm flipV="1">
            <a:off x="944043" y="41795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3" name="Line 63"/>
          <p:cNvSpPr>
            <a:spLocks noChangeShapeType="1"/>
          </p:cNvSpPr>
          <p:nvPr/>
        </p:nvSpPr>
        <p:spPr bwMode="auto">
          <a:xfrm>
            <a:off x="35348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4" name="Line 64"/>
          <p:cNvSpPr>
            <a:spLocks noChangeShapeType="1"/>
          </p:cNvSpPr>
          <p:nvPr/>
        </p:nvSpPr>
        <p:spPr bwMode="auto">
          <a:xfrm>
            <a:off x="47540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5" name="Line 65"/>
          <p:cNvSpPr>
            <a:spLocks noChangeShapeType="1"/>
          </p:cNvSpPr>
          <p:nvPr/>
        </p:nvSpPr>
        <p:spPr bwMode="auto">
          <a:xfrm>
            <a:off x="5058843" y="42557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6" name="Line 66"/>
          <p:cNvSpPr>
            <a:spLocks noChangeShapeType="1"/>
          </p:cNvSpPr>
          <p:nvPr/>
        </p:nvSpPr>
        <p:spPr bwMode="auto">
          <a:xfrm>
            <a:off x="1172643" y="43319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 flipH="1">
            <a:off x="1172643" y="46367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1172643" y="43319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 flipH="1">
            <a:off x="1172643" y="36461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11726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50588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47540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3" name="Text Box 73"/>
          <p:cNvSpPr txBox="1">
            <a:spLocks noChangeArrowheads="1"/>
          </p:cNvSpPr>
          <p:nvPr/>
        </p:nvSpPr>
        <p:spPr bwMode="auto">
          <a:xfrm>
            <a:off x="204269" y="38747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9802" name="Text Box 74"/>
          <p:cNvSpPr txBox="1">
            <a:spLocks noChangeArrowheads="1"/>
          </p:cNvSpPr>
          <p:nvPr/>
        </p:nvSpPr>
        <p:spPr bwMode="auto">
          <a:xfrm>
            <a:off x="2798243" y="1124744"/>
            <a:ext cx="1387072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非空表</a:t>
            </a:r>
            <a:endParaRPr lang="zh-CN" altLang="en-US" sz="3000" b="0" dirty="0">
              <a:latin typeface="Times New Roman" panose="02020603050405020304" pitchFamily="18" charset="0"/>
            </a:endParaRPr>
          </a:p>
        </p:txBody>
      </p:sp>
      <p:sp>
        <p:nvSpPr>
          <p:cNvPr id="112715" name="Line 75"/>
          <p:cNvSpPr>
            <a:spLocks noChangeShapeType="1"/>
          </p:cNvSpPr>
          <p:nvPr/>
        </p:nvSpPr>
        <p:spPr bwMode="auto">
          <a:xfrm flipV="1">
            <a:off x="4220643" y="27317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6" name="Text Box 76"/>
          <p:cNvSpPr txBox="1">
            <a:spLocks noChangeArrowheads="1"/>
          </p:cNvSpPr>
          <p:nvPr/>
        </p:nvSpPr>
        <p:spPr bwMode="auto">
          <a:xfrm>
            <a:off x="27982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7" name="Text Box 77"/>
          <p:cNvSpPr txBox="1">
            <a:spLocks noChangeArrowheads="1"/>
          </p:cNvSpPr>
          <p:nvPr/>
        </p:nvSpPr>
        <p:spPr bwMode="auto">
          <a:xfrm>
            <a:off x="40174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48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8" name="Text Box 78"/>
          <p:cNvSpPr txBox="1">
            <a:spLocks noChangeArrowheads="1"/>
          </p:cNvSpPr>
          <p:nvPr/>
        </p:nvSpPr>
        <p:spPr bwMode="auto">
          <a:xfrm>
            <a:off x="52366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9" name="Text Box 79"/>
          <p:cNvSpPr txBox="1">
            <a:spLocks noChangeArrowheads="1"/>
          </p:cNvSpPr>
          <p:nvPr/>
        </p:nvSpPr>
        <p:spPr bwMode="auto">
          <a:xfrm>
            <a:off x="4333357" y="2944477"/>
            <a:ext cx="1328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0" name="Text Box 80"/>
          <p:cNvSpPr txBox="1">
            <a:spLocks noChangeArrowheads="1"/>
          </p:cNvSpPr>
          <p:nvPr/>
        </p:nvSpPr>
        <p:spPr bwMode="auto">
          <a:xfrm>
            <a:off x="27982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1" name="Text Box 81"/>
          <p:cNvSpPr txBox="1">
            <a:spLocks noChangeArrowheads="1"/>
          </p:cNvSpPr>
          <p:nvPr/>
        </p:nvSpPr>
        <p:spPr bwMode="auto">
          <a:xfrm>
            <a:off x="40174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2" name="Text Box 82"/>
          <p:cNvSpPr txBox="1">
            <a:spLocks noChangeArrowheads="1"/>
          </p:cNvSpPr>
          <p:nvPr/>
        </p:nvSpPr>
        <p:spPr bwMode="auto">
          <a:xfrm>
            <a:off x="4250807" y="4666915"/>
            <a:ext cx="1493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3" name="Line 83"/>
          <p:cNvSpPr>
            <a:spLocks noChangeShapeType="1"/>
          </p:cNvSpPr>
          <p:nvPr/>
        </p:nvSpPr>
        <p:spPr bwMode="auto">
          <a:xfrm flipV="1">
            <a:off x="4220643" y="44843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24" name="Text Box 84"/>
          <p:cNvSpPr txBox="1">
            <a:spLocks noChangeArrowheads="1"/>
          </p:cNvSpPr>
          <p:nvPr/>
        </p:nvSpPr>
        <p:spPr bwMode="auto">
          <a:xfrm>
            <a:off x="119336" y="5170151"/>
            <a:ext cx="7135813" cy="97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8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94" name="Rectangle 4"/>
          <p:cNvSpPr>
            <a:spLocks noGrp="1" noChangeArrowheads="1"/>
          </p:cNvSpPr>
          <p:nvPr>
            <p:ph idx="1"/>
          </p:nvPr>
        </p:nvSpPr>
        <p:spPr>
          <a:xfrm>
            <a:off x="6816080" y="980728"/>
            <a:ext cx="5355033" cy="452596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&lt;T&gt;::Remove(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所指方向删除第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个结点。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d);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if (current == NULL) return false;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删除失败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	   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链和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链中摘下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x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data;  </a:t>
            </a:r>
            <a:endParaRPr lang="en-US" altLang="zh-CN" sz="20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current;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return true; 			 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600056" y="980728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等腰三角形 96"/>
          <p:cNvSpPr/>
          <p:nvPr/>
        </p:nvSpPr>
        <p:spPr>
          <a:xfrm>
            <a:off x="5099019" y="2344131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8" name="等腰三角形 97"/>
          <p:cNvSpPr/>
          <p:nvPr/>
        </p:nvSpPr>
        <p:spPr>
          <a:xfrm>
            <a:off x="3295620" y="2332363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84" y="5246352"/>
            <a:ext cx="131921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矩形 89"/>
          <p:cNvSpPr/>
          <p:nvPr/>
        </p:nvSpPr>
        <p:spPr bwMode="auto">
          <a:xfrm>
            <a:off x="8274619" y="5419511"/>
            <a:ext cx="1409700" cy="8136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6000" tIns="0" rIns="36000" bIns="0" numCol="1" rtlCol="0" anchor="b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这两步是否可以交换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静态链表</a:t>
            </a:r>
          </a:p>
        </p:txBody>
      </p:sp>
      <p:sp>
        <p:nvSpPr>
          <p:cNvPr id="114691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1018440" cy="5193185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为数组中每一个元素附加一个链接指针，就形成静态链表结构。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处理时可以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不改变各元素的物理位置</a:t>
            </a:r>
            <a:r>
              <a:rPr lang="zh-CN" altLang="en-US" sz="2400" dirty="0">
                <a:ea typeface="仿宋_GB2312" pitchFamily="49" charset="-122"/>
              </a:rPr>
              <a:t>，只要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重新链接</a:t>
            </a:r>
            <a:r>
              <a:rPr lang="zh-CN" altLang="en-US" sz="2400" dirty="0">
                <a:ea typeface="仿宋_GB2312" pitchFamily="49" charset="-122"/>
              </a:rPr>
              <a:t>就能改变这些元素的逻辑顺序。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它是利用数组定义的，在整个运算过程中存储空间的大小不会变化。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静态链表每个结点由两个数据成员构成：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域存储数据，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域存放链接指针。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所有结点形成一个结点数组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4509120"/>
            <a:ext cx="5583976" cy="7518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静态链表的结构</a:t>
            </a:r>
          </a:p>
        </p:txBody>
      </p:sp>
      <p:graphicFrame>
        <p:nvGraphicFramePr>
          <p:cNvPr id="425127" name="Group 16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982521"/>
              </p:ext>
            </p:extLst>
          </p:nvPr>
        </p:nvGraphicFramePr>
        <p:xfrm>
          <a:off x="838200" y="1749300"/>
          <a:ext cx="10515600" cy="1463676"/>
        </p:xfrm>
        <a:graphic>
          <a:graphicData uri="http://schemas.openxmlformats.org/drawingml/2006/table">
            <a:tbl>
              <a:tblPr/>
              <a:tblGrid>
                <a:gridCol w="1502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2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link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ea typeface="楷体_GB2312" pitchFamily="49" charset="-122"/>
                        </a:rPr>
                        <a:t>-</a:t>
                      </a: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1(0)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715" name="Rectangle 159"/>
          <p:cNvSpPr>
            <a:spLocks noGrp="1" noChangeArrowheads="1"/>
          </p:cNvSpPr>
          <p:nvPr>
            <p:ph type="body" idx="4294967295"/>
          </p:nvPr>
        </p:nvSpPr>
        <p:spPr>
          <a:xfrm>
            <a:off x="2332833" y="3789040"/>
            <a:ext cx="8229600" cy="2339975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号是表头结点，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给出首元结点地址。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循环链表收尾时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，回到表头结点。如果不是循环链表，收尾结点指针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</a:t>
            </a:r>
            <a:r>
              <a:rPr lang="en-US" altLang="zh-CN" dirty="0"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指针是数组下标，因此是整数。</a:t>
            </a:r>
          </a:p>
        </p:txBody>
      </p:sp>
      <p:grpSp>
        <p:nvGrpSpPr>
          <p:cNvPr id="115716" name="Group 4"/>
          <p:cNvGrpSpPr>
            <a:grpSpLocks/>
          </p:cNvGrpSpPr>
          <p:nvPr/>
        </p:nvGrpSpPr>
        <p:grpSpPr bwMode="auto">
          <a:xfrm>
            <a:off x="2598739" y="836712"/>
            <a:ext cx="6773863" cy="655637"/>
            <a:chOff x="829" y="2403"/>
            <a:chExt cx="4267" cy="413"/>
          </a:xfrm>
        </p:grpSpPr>
        <p:sp>
          <p:nvSpPr>
            <p:cNvPr id="115754" name="Rectangle 5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5" name="Line 6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7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Rectangle 8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8" name="Line 9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Line 10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0" name="Rectangle 11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1" name="Line 12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3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Rectangle 14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4" name="Line 15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5" name="Line 16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6" name="Rectangle 17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7" name="Line 18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Line 19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9" name="Text Box 20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0" name="Text Box 21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1" name="Text Box 22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2" name="Text Box 23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3" name="Text Box 24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4" name="Text Box 25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775" name="Text Box 26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950851"/>
              </p:ext>
            </p:extLst>
          </p:nvPr>
        </p:nvGraphicFramePr>
        <p:xfrm>
          <a:off x="2999656" y="3068204"/>
          <a:ext cx="637540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4" name="公式" r:id="rId3" imgW="2184400" imgH="685800" progId="Equation.3">
                  <p:embed/>
                </p:oleObj>
              </mc:Choice>
              <mc:Fallback>
                <p:oleObj name="公式" r:id="rId3" imgW="218440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3068204"/>
                        <a:ext cx="6375400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线性表的应用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多项式的表示及运算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9988" name="Rectangle 4"/>
          <p:cNvSpPr>
            <a:spLocks noGrp="1" noChangeArrowheads="1"/>
          </p:cNvSpPr>
          <p:nvPr>
            <p:ph idx="1"/>
          </p:nvPr>
        </p:nvSpPr>
        <p:spPr>
          <a:xfrm>
            <a:off x="839416" y="1340768"/>
            <a:ext cx="10515600" cy="5193185"/>
          </a:xfrm>
        </p:spPr>
        <p:txBody>
          <a:bodyPr/>
          <a:lstStyle/>
          <a:p>
            <a:pPr>
              <a:buClr>
                <a:srgbClr val="CC000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阶多项式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有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系数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指数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0, 1, 2, …, </a:t>
            </a:r>
            <a:r>
              <a:rPr lang="en-US" altLang="zh-CN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按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升幂排列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1385888" y="4005064"/>
            <a:ext cx="2476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多项式的顺序存储表示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idx="1"/>
          </p:nvPr>
        </p:nvSpPr>
        <p:spPr>
          <a:xfrm>
            <a:off x="191344" y="1065301"/>
            <a:ext cx="6698183" cy="5193185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第一种：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private: 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静态数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degree;		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组表示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float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[maxDegree+1];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</a:t>
            </a:r>
            <a:r>
              <a:rPr lang="en-US" altLang="zh-CN" sz="24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</a:t>
            </a:r>
            <a:r>
              <a:rPr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(x)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可以表示为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：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pl.degree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n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[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] =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 0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</a:t>
            </a:r>
            <a:endParaRPr lang="en-US" altLang="zh-CN" sz="24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grpSp>
        <p:nvGrpSpPr>
          <p:cNvPr id="117765" name="Group 17"/>
          <p:cNvGrpSpPr>
            <a:grpSpLocks/>
          </p:cNvGrpSpPr>
          <p:nvPr/>
        </p:nvGrpSpPr>
        <p:grpSpPr bwMode="auto">
          <a:xfrm>
            <a:off x="2134368" y="3937793"/>
            <a:ext cx="8066088" cy="1795463"/>
            <a:chOff x="310" y="2854"/>
            <a:chExt cx="5081" cy="1131"/>
          </a:xfrm>
        </p:grpSpPr>
        <p:sp>
          <p:nvSpPr>
            <p:cNvPr id="117771" name="Rectangle 5"/>
            <p:cNvSpPr>
              <a:spLocks noChangeArrowheads="1"/>
            </p:cNvSpPr>
            <p:nvPr/>
          </p:nvSpPr>
          <p:spPr bwMode="auto">
            <a:xfrm>
              <a:off x="888" y="3208"/>
              <a:ext cx="384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7772" name="Text Box 6"/>
            <p:cNvSpPr txBox="1">
              <a:spLocks noChangeArrowheads="1"/>
            </p:cNvSpPr>
            <p:nvPr/>
          </p:nvSpPr>
          <p:spPr bwMode="auto">
            <a:xfrm>
              <a:off x="984" y="3179"/>
              <a:ext cx="370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………</a:t>
              </a:r>
              <a:endParaRPr lang="en-US" altLang="zh-CN" sz="2400" b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3" name="Line 7"/>
            <p:cNvSpPr>
              <a:spLocks noChangeShapeType="1"/>
            </p:cNvSpPr>
            <p:nvPr/>
          </p:nvSpPr>
          <p:spPr bwMode="auto">
            <a:xfrm>
              <a:off x="136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4" name="Line 8"/>
            <p:cNvSpPr>
              <a:spLocks noChangeShapeType="1"/>
            </p:cNvSpPr>
            <p:nvPr/>
          </p:nvSpPr>
          <p:spPr bwMode="auto">
            <a:xfrm>
              <a:off x="184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5" name="Line 9"/>
            <p:cNvSpPr>
              <a:spLocks noChangeShapeType="1"/>
            </p:cNvSpPr>
            <p:nvPr/>
          </p:nvSpPr>
          <p:spPr bwMode="auto">
            <a:xfrm>
              <a:off x="232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6" name="Line 10"/>
            <p:cNvSpPr>
              <a:spLocks noChangeShapeType="1"/>
            </p:cNvSpPr>
            <p:nvPr/>
          </p:nvSpPr>
          <p:spPr bwMode="auto">
            <a:xfrm flipH="1">
              <a:off x="362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7" name="Line 11"/>
            <p:cNvSpPr>
              <a:spLocks noChangeShapeType="1"/>
            </p:cNvSpPr>
            <p:nvPr/>
          </p:nvSpPr>
          <p:spPr bwMode="auto">
            <a:xfrm>
              <a:off x="314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8" name="Text Box 12"/>
            <p:cNvSpPr txBox="1">
              <a:spLocks noChangeArrowheads="1"/>
            </p:cNvSpPr>
            <p:nvPr/>
          </p:nvSpPr>
          <p:spPr bwMode="auto">
            <a:xfrm>
              <a:off x="984" y="2854"/>
              <a:ext cx="44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  1       2                degree      maxDegree</a:t>
              </a:r>
              <a:r>
                <a:rPr lang="en-US" altLang="zh-CN" sz="2800">
                  <a:solidFill>
                    <a:srgbClr val="009900"/>
                  </a:solidFill>
                  <a:latin typeface="楷体_GB2312" pitchFamily="49" charset="-122"/>
                  <a:ea typeface="黑体" panose="02010609060101010101" pitchFamily="49" charset="-122"/>
                </a:rPr>
                <a:t>-</a:t>
              </a: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9" name="Text Box 13"/>
            <p:cNvSpPr txBox="1">
              <a:spLocks noChangeArrowheads="1"/>
            </p:cNvSpPr>
            <p:nvPr/>
          </p:nvSpPr>
          <p:spPr bwMode="auto">
            <a:xfrm>
              <a:off x="310" y="3219"/>
              <a:ext cx="53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</p:txBody>
        </p:sp>
        <p:sp>
          <p:nvSpPr>
            <p:cNvPr id="117780" name="Line 14"/>
            <p:cNvSpPr>
              <a:spLocks noChangeShapeType="1"/>
            </p:cNvSpPr>
            <p:nvPr/>
          </p:nvSpPr>
          <p:spPr bwMode="auto">
            <a:xfrm flipV="1">
              <a:off x="3384" y="3640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81" name="Text Box 15"/>
            <p:cNvSpPr txBox="1">
              <a:spLocks noChangeArrowheads="1"/>
            </p:cNvSpPr>
            <p:nvPr/>
          </p:nvSpPr>
          <p:spPr bwMode="auto">
            <a:xfrm>
              <a:off x="3424" y="3639"/>
              <a:ext cx="24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 i="1"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endParaRPr lang="en-US" altLang="zh-CN" sz="3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916487" y="1046921"/>
            <a:ext cx="615617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第二种</a:t>
            </a:r>
            <a:r>
              <a:rPr lang="zh-CN" altLang="en-US" sz="2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：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private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	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动态数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  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degree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组表示</a:t>
            </a: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float *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	 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Polynomial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::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Polynomial (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degree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en-US" altLang="zh-CN" sz="24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new float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[degree + 1]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 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7448" y="5620481"/>
            <a:ext cx="1015312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以上两种存储表示适用于指数连续排列的多项式。但对于绝大多数项的系数为零的多项式，如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240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) = 3+5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50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不经济。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407368" y="908050"/>
            <a:ext cx="797401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第三种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</a:p>
          <a:p>
            <a:pPr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多项式的项定义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coef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系数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</a:t>
            </a: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en-US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>
              <a:defRPr/>
            </a:pPr>
            <a:endParaRPr lang="en-US" altLang="zh-CN" sz="11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项数组</a:t>
            </a: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en-US" altLang="zh-CN" sz="2000" b="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free,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当前空闲位置指针</a:t>
            </a:r>
            <a:r>
              <a:rPr lang="zh-CN" altLang="en-US" sz="36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</p:txBody>
      </p:sp>
      <p:grpSp>
        <p:nvGrpSpPr>
          <p:cNvPr id="119811" name="Group 15"/>
          <p:cNvGrpSpPr>
            <a:grpSpLocks/>
          </p:cNvGrpSpPr>
          <p:nvPr/>
        </p:nvGrpSpPr>
        <p:grpSpPr bwMode="auto">
          <a:xfrm>
            <a:off x="2354264" y="1246188"/>
            <a:ext cx="7589837" cy="1598612"/>
            <a:chOff x="643" y="2929"/>
            <a:chExt cx="4781" cy="1007"/>
          </a:xfrm>
        </p:grpSpPr>
        <p:sp>
          <p:nvSpPr>
            <p:cNvPr id="119817" name="Rectangle 3"/>
            <p:cNvSpPr>
              <a:spLocks noChangeArrowheads="1"/>
            </p:cNvSpPr>
            <p:nvPr/>
          </p:nvSpPr>
          <p:spPr bwMode="auto">
            <a:xfrm>
              <a:off x="1296" y="3264"/>
              <a:ext cx="4128" cy="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9818" name="Text Box 4"/>
            <p:cNvSpPr txBox="1">
              <a:spLocks noChangeArrowheads="1"/>
            </p:cNvSpPr>
            <p:nvPr/>
          </p:nvSpPr>
          <p:spPr bwMode="auto">
            <a:xfrm>
              <a:off x="1400" y="3216"/>
              <a:ext cx="3981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19" name="Line 5"/>
            <p:cNvSpPr>
              <a:spLocks noChangeShapeType="1"/>
            </p:cNvSpPr>
            <p:nvPr/>
          </p:nvSpPr>
          <p:spPr bwMode="auto">
            <a:xfrm>
              <a:off x="177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0" name="Line 6"/>
            <p:cNvSpPr>
              <a:spLocks noChangeShapeType="1"/>
            </p:cNvSpPr>
            <p:nvPr/>
          </p:nvSpPr>
          <p:spPr bwMode="auto">
            <a:xfrm>
              <a:off x="3552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1" name="Line 7"/>
            <p:cNvSpPr>
              <a:spLocks noChangeShapeType="1"/>
            </p:cNvSpPr>
            <p:nvPr/>
          </p:nvSpPr>
          <p:spPr bwMode="auto">
            <a:xfrm>
              <a:off x="273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2" name="Line 8"/>
            <p:cNvSpPr>
              <a:spLocks noChangeShapeType="1"/>
            </p:cNvSpPr>
            <p:nvPr/>
          </p:nvSpPr>
          <p:spPr bwMode="auto">
            <a:xfrm>
              <a:off x="225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3" name="Line 9"/>
            <p:cNvSpPr>
              <a:spLocks noChangeShapeType="1"/>
            </p:cNvSpPr>
            <p:nvPr/>
          </p:nvSpPr>
          <p:spPr bwMode="auto">
            <a:xfrm>
              <a:off x="489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4" name="Line 10"/>
            <p:cNvSpPr>
              <a:spLocks noChangeShapeType="1"/>
            </p:cNvSpPr>
            <p:nvPr/>
          </p:nvSpPr>
          <p:spPr bwMode="auto">
            <a:xfrm>
              <a:off x="3984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5" name="Line 11"/>
            <p:cNvSpPr>
              <a:spLocks noChangeShapeType="1"/>
            </p:cNvSpPr>
            <p:nvPr/>
          </p:nvSpPr>
          <p:spPr bwMode="auto">
            <a:xfrm>
              <a:off x="1296" y="3600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6" name="Text Box 12"/>
            <p:cNvSpPr txBox="1">
              <a:spLocks noChangeArrowheads="1"/>
            </p:cNvSpPr>
            <p:nvPr/>
          </p:nvSpPr>
          <p:spPr bwMode="auto">
            <a:xfrm>
              <a:off x="643" y="3264"/>
              <a:ext cx="557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27" name="Text Box 13"/>
            <p:cNvSpPr txBox="1">
              <a:spLocks noChangeArrowheads="1"/>
            </p:cNvSpPr>
            <p:nvPr/>
          </p:nvSpPr>
          <p:spPr bwMode="auto">
            <a:xfrm>
              <a:off x="1440" y="2929"/>
              <a:ext cx="38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0      1       2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 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多项式的顺序存储表示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6600056" y="3306001"/>
            <a:ext cx="5040560" cy="321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term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free = 0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000" b="0" i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多项式定义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start, finish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多项式始末位置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51984" y="3429000"/>
            <a:ext cx="0" cy="309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cs typeface="+mn-cs"/>
              </a:rPr>
              <a:t>在实际应用中，线性表是最常用而且</a:t>
            </a:r>
            <a:r>
              <a:rPr lang="zh-CN" altLang="en-US" dirty="0" smtClean="0">
                <a:cs typeface="+mn-cs"/>
              </a:rPr>
              <a:t>是</a:t>
            </a:r>
            <a:endParaRPr lang="en-US" altLang="zh-CN" dirty="0" smtClean="0"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>
                <a:cs typeface="+mn-cs"/>
              </a:rPr>
              <a:t>最</a:t>
            </a:r>
            <a:r>
              <a:rPr lang="zh-CN" altLang="en-US" dirty="0">
                <a:cs typeface="+mn-cs"/>
              </a:rPr>
              <a:t>简单的一种</a:t>
            </a:r>
            <a:r>
              <a:rPr lang="zh-CN" altLang="en-US" dirty="0" smtClean="0">
                <a:cs typeface="+mn-cs"/>
              </a:rPr>
              <a:t>数据结构</a:t>
            </a:r>
            <a:endParaRPr lang="en-US" altLang="zh-CN" dirty="0" smtClean="0">
              <a:cs typeface="+mn-cs"/>
            </a:endParaRPr>
          </a:p>
          <a:p>
            <a:pPr>
              <a:defRPr/>
            </a:pPr>
            <a:endParaRPr lang="en-US" altLang="zh-CN" dirty="0" smtClean="0">
              <a:cs typeface="+mn-cs"/>
            </a:endParaRPr>
          </a:p>
          <a:p>
            <a:pPr>
              <a:defRPr/>
            </a:pPr>
            <a:r>
              <a:rPr lang="zh-CN" altLang="en-US" dirty="0" smtClean="0">
                <a:cs typeface="+mn-cs"/>
              </a:rPr>
              <a:t>例如：</a:t>
            </a:r>
            <a:endParaRPr lang="en-US" altLang="zh-CN" dirty="0" smtClean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一</a:t>
            </a:r>
            <a:r>
              <a:rPr lang="zh-CN" altLang="en-US" dirty="0">
                <a:cs typeface="+mn-cs"/>
              </a:rPr>
              <a:t>副扑克牌的点数是一个线性表，可表示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>
                <a:cs typeface="+mn-cs"/>
              </a:rPr>
              <a:t>(</a:t>
            </a:r>
            <a:r>
              <a:rPr lang="en-US" altLang="zh-CN" dirty="0" smtClean="0">
                <a:cs typeface="+mn-cs"/>
              </a:rPr>
              <a:t>2,3,4,5,6,7,8,9,1 0,J,Q,K,A)</a:t>
            </a:r>
          </a:p>
          <a:p>
            <a:pPr lvl="1">
              <a:defRPr/>
            </a:pPr>
            <a:endParaRPr lang="en-US" altLang="zh-CN" dirty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城市名字列表可</a:t>
            </a:r>
            <a:r>
              <a:rPr lang="zh-CN" altLang="en-US" dirty="0">
                <a:cs typeface="+mn-cs"/>
              </a:rPr>
              <a:t>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 smtClean="0">
                <a:cs typeface="+mn-cs"/>
              </a:rPr>
              <a:t>(</a:t>
            </a:r>
            <a:r>
              <a:rPr lang="en-US" altLang="zh-CN" dirty="0" err="1" smtClean="0">
                <a:cs typeface="+mn-cs"/>
              </a:rPr>
              <a:t>Changsha,Beijing,Shanghai,Guangzhou,Wuhan</a:t>
            </a:r>
            <a:r>
              <a:rPr lang="en-US" altLang="zh-CN" dirty="0" smtClean="0">
                <a:cs typeface="+mn-cs"/>
              </a:rPr>
              <a:t>)</a:t>
            </a:r>
            <a:endParaRPr lang="zh-CN" altLang="en-US" dirty="0">
              <a:cs typeface="+mn-cs"/>
            </a:endParaRPr>
          </a:p>
          <a:p>
            <a:pPr>
              <a:defRPr/>
            </a:pPr>
            <a:endParaRPr lang="zh-CN" altLang="en-US" dirty="0">
              <a:cs typeface="+mn-cs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38350" y="4779987"/>
            <a:ext cx="8521700" cy="1384300"/>
          </a:xfrm>
          <a:prstGeom prst="rect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080808"/>
                </a:solidFill>
              </a:rPr>
              <a:t>定义</a:t>
            </a:r>
            <a:r>
              <a:rPr lang="en-US" altLang="zh-CN" dirty="0">
                <a:solidFill>
                  <a:srgbClr val="080808"/>
                </a:solidFill>
              </a:rPr>
              <a:t>1</a:t>
            </a:r>
            <a:r>
              <a:rPr lang="zh-CN" altLang="en-US" dirty="0">
                <a:solidFill>
                  <a:srgbClr val="080808"/>
                </a:solidFill>
              </a:rPr>
              <a:t>：线性表是一种可以在</a:t>
            </a:r>
            <a:r>
              <a:rPr lang="zh-CN" altLang="en-US" dirty="0">
                <a:solidFill>
                  <a:srgbClr val="3333FF"/>
                </a:solidFill>
              </a:rPr>
              <a:t>任意位置</a:t>
            </a:r>
            <a:r>
              <a:rPr lang="zh-CN" altLang="en-US" dirty="0">
                <a:solidFill>
                  <a:srgbClr val="080808"/>
                </a:solidFill>
              </a:rPr>
              <a:t>插入和删除数据元素操作、由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dirty="0">
                <a:solidFill>
                  <a:srgbClr val="080808"/>
                </a:solidFill>
              </a:rPr>
              <a:t>(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sz="1800" dirty="0">
                <a:solidFill>
                  <a:srgbClr val="080808"/>
                </a:solidFill>
              </a:rPr>
              <a:t>≥</a:t>
            </a:r>
            <a:r>
              <a:rPr lang="en-US" altLang="zh-CN" dirty="0">
                <a:solidFill>
                  <a:srgbClr val="080808"/>
                </a:solidFill>
              </a:rPr>
              <a:t>0)</a:t>
            </a:r>
            <a:r>
              <a:rPr lang="zh-CN" altLang="en-US" dirty="0">
                <a:solidFill>
                  <a:srgbClr val="080808"/>
                </a:solidFill>
              </a:rPr>
              <a:t>个相同类型数据元素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0</a:t>
            </a:r>
            <a:r>
              <a:rPr lang="en-US" altLang="zh-CN" dirty="0">
                <a:solidFill>
                  <a:srgbClr val="080808"/>
                </a:solidFill>
              </a:rPr>
              <a:t>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1</a:t>
            </a:r>
            <a:r>
              <a:rPr lang="en-US" altLang="zh-CN" dirty="0">
                <a:solidFill>
                  <a:srgbClr val="080808"/>
                </a:solidFill>
              </a:rPr>
              <a:t>,…,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n-1</a:t>
            </a:r>
            <a:r>
              <a:rPr lang="zh-CN" altLang="en-US" dirty="0">
                <a:solidFill>
                  <a:srgbClr val="080808"/>
                </a:solidFill>
              </a:rPr>
              <a:t>组成的线性结构。</a:t>
            </a:r>
            <a:endParaRPr lang="en-US" altLang="zh-CN" dirty="0">
              <a:solidFill>
                <a:srgbClr val="080808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CN" altLang="en-US" dirty="0">
              <a:solidFill>
                <a:srgbClr val="080808"/>
              </a:solidFill>
            </a:endParaRPr>
          </a:p>
        </p:txBody>
      </p:sp>
      <p:pic>
        <p:nvPicPr>
          <p:cNvPr id="1843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5475312"/>
            <a:ext cx="5808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-1"/>
            <a:ext cx="2927648" cy="1651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700808"/>
            <a:ext cx="2891753" cy="14781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2305050" y="1125539"/>
            <a:ext cx="62484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 dirty="0" smtClean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2.0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1000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+1.8</a:t>
            </a:r>
            <a:endParaRPr lang="en-US" altLang="zh-CN" sz="2800" i="1" dirty="0">
              <a:solidFill>
                <a:srgbClr val="CC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1.2 + 51.3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+ 3.7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101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59" name="Group 21"/>
          <p:cNvGrpSpPr>
            <a:grpSpLocks/>
          </p:cNvGrpSpPr>
          <p:nvPr/>
        </p:nvGrpSpPr>
        <p:grpSpPr bwMode="auto">
          <a:xfrm>
            <a:off x="1919289" y="2584103"/>
            <a:ext cx="8226425" cy="3005137"/>
            <a:chOff x="259" y="1769"/>
            <a:chExt cx="5182" cy="1893"/>
          </a:xfrm>
        </p:grpSpPr>
        <p:sp>
          <p:nvSpPr>
            <p:cNvPr id="121865" name="Text Box 3"/>
            <p:cNvSpPr txBox="1">
              <a:spLocks noChangeArrowheads="1"/>
            </p:cNvSpPr>
            <p:nvPr/>
          </p:nvSpPr>
          <p:spPr bwMode="auto">
            <a:xfrm>
              <a:off x="973" y="3332"/>
              <a:ext cx="32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两个多项式存放在</a:t>
              </a: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termArray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中</a:t>
              </a:r>
              <a:endParaRPr lang="zh-CN" altLang="en-US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6" name="Text Box 4"/>
            <p:cNvSpPr txBox="1">
              <a:spLocks noChangeArrowheads="1"/>
            </p:cNvSpPr>
            <p:nvPr/>
          </p:nvSpPr>
          <p:spPr bwMode="auto">
            <a:xfrm>
              <a:off x="672" y="1769"/>
              <a:ext cx="39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A.start  A.finish  B.start        B.finish   free</a:t>
              </a:r>
            </a:p>
          </p:txBody>
        </p:sp>
        <p:sp>
          <p:nvSpPr>
            <p:cNvPr id="121867" name="Rectangle 5"/>
            <p:cNvSpPr>
              <a:spLocks noChangeArrowheads="1"/>
            </p:cNvSpPr>
            <p:nvPr/>
          </p:nvSpPr>
          <p:spPr bwMode="auto">
            <a:xfrm>
              <a:off x="864" y="2432"/>
              <a:ext cx="412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21868" name="Text Box 6"/>
            <p:cNvSpPr txBox="1">
              <a:spLocks noChangeArrowheads="1"/>
            </p:cNvSpPr>
            <p:nvPr/>
          </p:nvSpPr>
          <p:spPr bwMode="auto">
            <a:xfrm>
              <a:off x="259" y="2432"/>
              <a:ext cx="505" cy="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9" name="Text Box 7"/>
            <p:cNvSpPr txBox="1">
              <a:spLocks noChangeArrowheads="1"/>
            </p:cNvSpPr>
            <p:nvPr/>
          </p:nvSpPr>
          <p:spPr bwMode="auto">
            <a:xfrm>
              <a:off x="960" y="2432"/>
              <a:ext cx="3792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1.8      2.0       1.2       51.3    3.7      ……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0      1000      0            50     101</a:t>
              </a: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</a:t>
              </a:r>
            </a:p>
          </p:txBody>
        </p:sp>
        <p:sp>
          <p:nvSpPr>
            <p:cNvPr id="121870" name="Line 8"/>
            <p:cNvSpPr>
              <a:spLocks noChangeShapeType="1"/>
            </p:cNvSpPr>
            <p:nvPr/>
          </p:nvSpPr>
          <p:spPr bwMode="auto">
            <a:xfrm>
              <a:off x="864" y="2816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1" name="Line 9"/>
            <p:cNvSpPr>
              <a:spLocks noChangeShapeType="1"/>
            </p:cNvSpPr>
            <p:nvPr/>
          </p:nvSpPr>
          <p:spPr bwMode="auto">
            <a:xfrm>
              <a:off x="148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2" name="Line 10"/>
            <p:cNvSpPr>
              <a:spLocks noChangeShapeType="1"/>
            </p:cNvSpPr>
            <p:nvPr/>
          </p:nvSpPr>
          <p:spPr bwMode="auto">
            <a:xfrm>
              <a:off x="220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3" name="Line 11"/>
            <p:cNvSpPr>
              <a:spLocks noChangeShapeType="1"/>
            </p:cNvSpPr>
            <p:nvPr/>
          </p:nvSpPr>
          <p:spPr bwMode="auto">
            <a:xfrm>
              <a:off x="2832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4" name="Line 12"/>
            <p:cNvSpPr>
              <a:spLocks noChangeShapeType="1"/>
            </p:cNvSpPr>
            <p:nvPr/>
          </p:nvSpPr>
          <p:spPr bwMode="auto">
            <a:xfrm>
              <a:off x="3504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5" name="Line 13"/>
            <p:cNvSpPr>
              <a:spLocks noChangeShapeType="1"/>
            </p:cNvSpPr>
            <p:nvPr/>
          </p:nvSpPr>
          <p:spPr bwMode="auto">
            <a:xfrm>
              <a:off x="412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6" name="Line 14"/>
            <p:cNvSpPr>
              <a:spLocks noChangeShapeType="1"/>
            </p:cNvSpPr>
            <p:nvPr/>
          </p:nvSpPr>
          <p:spPr bwMode="auto">
            <a:xfrm>
              <a:off x="115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7" name="Line 15"/>
            <p:cNvSpPr>
              <a:spLocks noChangeShapeType="1"/>
            </p:cNvSpPr>
            <p:nvPr/>
          </p:nvSpPr>
          <p:spPr bwMode="auto">
            <a:xfrm>
              <a:off x="1824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8" name="Line 16"/>
            <p:cNvSpPr>
              <a:spLocks noChangeShapeType="1"/>
            </p:cNvSpPr>
            <p:nvPr/>
          </p:nvSpPr>
          <p:spPr bwMode="auto">
            <a:xfrm>
              <a:off x="2496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9" name="Line 17"/>
            <p:cNvSpPr>
              <a:spLocks noChangeShapeType="1"/>
            </p:cNvSpPr>
            <p:nvPr/>
          </p:nvSpPr>
          <p:spPr bwMode="auto">
            <a:xfrm>
              <a:off x="379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0" name="Line 18"/>
            <p:cNvSpPr>
              <a:spLocks noChangeShapeType="1"/>
            </p:cNvSpPr>
            <p:nvPr/>
          </p:nvSpPr>
          <p:spPr bwMode="auto">
            <a:xfrm>
              <a:off x="4368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1" name="Text Box 19"/>
            <p:cNvSpPr txBox="1">
              <a:spLocks noChangeArrowheads="1"/>
            </p:cNvSpPr>
            <p:nvPr/>
          </p:nvSpPr>
          <p:spPr bwMode="auto">
            <a:xfrm>
              <a:off x="4368" y="2009"/>
              <a:ext cx="10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maxTerms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两个多项式存储的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多项式的链表存储表示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多项式顺序存储表示的缺点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插入和删除时项数可能有较大变化，因此要移动大量数据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不利于多个多项式的同时处理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0099"/>
                </a:solidFill>
                <a:ea typeface="仿宋_GB2312" pitchFamily="49" charset="-122"/>
              </a:rPr>
              <a:t>采用</a:t>
            </a: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多项式的链表表示可以克服这类困难：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多项式的项数可以动态地增长，不存在存储溢出问题。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插入、删除方便，不移动元素。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多项式的链表结构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在多项式的链表表示中，每个结点三个数据成员：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通过链接指针，可以将多项式各项按指数递增的顺序链接成一个单链表。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在此结构上，新项的加入和废项的删除执行简单的链表插入和删除操作即可解决。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</a:pPr>
            <a:endParaRPr lang="en-US" altLang="zh-CN" sz="2800" dirty="0">
              <a:solidFill>
                <a:srgbClr val="000099"/>
              </a:solidFill>
              <a:ea typeface="仿宋_GB2312" pitchFamily="49" charset="-122"/>
            </a:endParaRPr>
          </a:p>
        </p:txBody>
      </p:sp>
      <p:grpSp>
        <p:nvGrpSpPr>
          <p:cNvPr id="123908" name="Group 4"/>
          <p:cNvGrpSpPr>
            <a:grpSpLocks/>
          </p:cNvGrpSpPr>
          <p:nvPr/>
        </p:nvGrpSpPr>
        <p:grpSpPr bwMode="auto">
          <a:xfrm>
            <a:off x="2976563" y="1700808"/>
            <a:ext cx="6145212" cy="762000"/>
            <a:chOff x="641" y="1728"/>
            <a:chExt cx="3871" cy="480"/>
          </a:xfrm>
        </p:grpSpPr>
        <p:sp>
          <p:nvSpPr>
            <p:cNvPr id="123914" name="Rectangle 5" descr="羊皮纸"/>
            <p:cNvSpPr>
              <a:spLocks noChangeArrowheads="1"/>
            </p:cNvSpPr>
            <p:nvPr/>
          </p:nvSpPr>
          <p:spPr bwMode="auto">
            <a:xfrm>
              <a:off x="2256" y="1824"/>
              <a:ext cx="1488" cy="384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5" name="Rectangle 6" descr="花束"/>
            <p:cNvSpPr>
              <a:spLocks noChangeArrowheads="1"/>
            </p:cNvSpPr>
            <p:nvPr/>
          </p:nvSpPr>
          <p:spPr bwMode="auto">
            <a:xfrm>
              <a:off x="3744" y="1824"/>
              <a:ext cx="768" cy="38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6" name="Line 7"/>
            <p:cNvSpPr>
              <a:spLocks noChangeShapeType="1"/>
            </p:cNvSpPr>
            <p:nvPr/>
          </p:nvSpPr>
          <p:spPr bwMode="auto">
            <a:xfrm>
              <a:off x="302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7" name="Line 8"/>
            <p:cNvSpPr>
              <a:spLocks noChangeShapeType="1"/>
            </p:cNvSpPr>
            <p:nvPr/>
          </p:nvSpPr>
          <p:spPr bwMode="auto">
            <a:xfrm flipV="1">
              <a:off x="302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8" name="Line 9"/>
            <p:cNvSpPr>
              <a:spLocks noChangeShapeType="1"/>
            </p:cNvSpPr>
            <p:nvPr/>
          </p:nvSpPr>
          <p:spPr bwMode="auto">
            <a:xfrm>
              <a:off x="374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9" name="Line 10"/>
            <p:cNvSpPr>
              <a:spLocks noChangeShapeType="1"/>
            </p:cNvSpPr>
            <p:nvPr/>
          </p:nvSpPr>
          <p:spPr bwMode="auto">
            <a:xfrm flipV="1">
              <a:off x="374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0" name="Text Box 11"/>
            <p:cNvSpPr txBox="1">
              <a:spLocks noChangeArrowheads="1"/>
            </p:cNvSpPr>
            <p:nvPr/>
          </p:nvSpPr>
          <p:spPr bwMode="auto">
            <a:xfrm>
              <a:off x="2400" y="1795"/>
              <a:ext cx="19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     exp      link</a:t>
              </a: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123921" name="Text Box 12"/>
            <p:cNvSpPr txBox="1">
              <a:spLocks noChangeArrowheads="1"/>
            </p:cNvSpPr>
            <p:nvPr/>
          </p:nvSpPr>
          <p:spPr bwMode="auto">
            <a:xfrm>
              <a:off x="641" y="1795"/>
              <a:ext cx="13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 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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Term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类的链表定义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 {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多项式结点定义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系数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*link;		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(float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e, Term *next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c;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e;  link = next;}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Term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e);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Term&amp; 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 Polynomial {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多项式类的定义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{ first = new Term(0, -1); }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R);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maxOrder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	  		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计算最大阶数</a:t>
            </a:r>
          </a:p>
          <a:p>
            <a:pPr marL="0" indent="0"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{return first;}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*first;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Add ( Polynomial&amp; A, Polynomial&amp; B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Polynomial&amp;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Polynomial&amp; A, Polynomial&amp; B,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3779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的一些功能实现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*Term::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在调用此函数的对象后插入一个新项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new Term (c, e, link);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	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创建一个新结点，自动链接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return link;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插入到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Term&amp; x){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//Term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的友元函数：输出一个项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的内容到输出流对象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中去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== 0.0) return out;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零系数项不输出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输出系数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switch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{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case 0: break;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指数为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不出现‘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case 1: out &lt;&lt; “X”;  break;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在系数后输出‘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default: out &lt;&lt; “X^”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break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；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否则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out;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in,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类的友元函数：从输入流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输入各项，用尾插法建立一个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多项式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*rear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c, e; //rear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是尾指针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 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&lt;&lt; “Input a term(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):”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in &gt;&gt; c &gt;&gt; e;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输入项的系数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和指数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if ( e &lt; 0 ) break;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 &lt;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控制输入结束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 = rear-&gt;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(c, e);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后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in;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类的友元函数：输出带头结点的多项式链表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Term *current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“The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is: 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h=true;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while (current != NULL) {	   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逐项输出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(h=false &amp;&amp; current-&gt;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&gt;0.0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“+”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h=false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    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&lt;&lt; *current;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current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current-&gt;link;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 return out;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5459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两个多项式的相加算法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设两个多项式都带表头结点，检测指针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分别指示两个链表当前检测结点，并设结果多项式的表头指针为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，存放指针为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，初始位置在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的表头结点。</a:t>
            </a:r>
          </a:p>
          <a:p>
            <a:pPr marL="533400" indent="-5334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没有检测完各自的链表时，比较当前检测结点的指数域：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指数不等：小者加入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链，相应检测指针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或者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；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指数相等：对应项系数相加。若相加结果不为零，则结果加入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指针中有一个为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，则把另一个链表的剩余部分加入到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457200" indent="-457200">
              <a:spcBef>
                <a:spcPct val="1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两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个链表的“并”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多项式相加的算法实现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Add(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A,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B, 			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C)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友元函数：两个带表头结点的按升幂排列的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多项式链表的头指针分别是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返回的是结果多项式链表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Term *pa, *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*pc, *p;  float temp;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pc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结果链尾指针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pa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	//A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链检测指针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	//B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链检测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指针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while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 != NULL &amp;&amp;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!= NULL) 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 {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对应项指数相等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 =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fabs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(temp) &gt; 0.001)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pc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(temp,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pa = pa-&gt;link;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  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980728"/>
            <a:ext cx="6384032" cy="57606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else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 {  //pa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	 pa = pa-&gt;link;    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else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	 	                  //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}					}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	p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(pa != NULL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?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 :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   //p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指示剩余链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while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 != NULL)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p-&gt;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p = p-&gt;link;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980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70" name="Group 78"/>
          <p:cNvGrpSpPr>
            <a:grpSpLocks/>
          </p:cNvGrpSpPr>
          <p:nvPr/>
        </p:nvGrpSpPr>
        <p:grpSpPr bwMode="auto">
          <a:xfrm>
            <a:off x="2189163" y="2813051"/>
            <a:ext cx="7696200" cy="3282673"/>
            <a:chOff x="384" y="1603"/>
            <a:chExt cx="4848" cy="2196"/>
          </a:xfrm>
        </p:grpSpPr>
        <p:sp>
          <p:nvSpPr>
            <p:cNvPr id="135178" name="Rectangle 2" descr="羊皮纸"/>
            <p:cNvSpPr>
              <a:spLocks noChangeArrowheads="1"/>
            </p:cNvSpPr>
            <p:nvPr/>
          </p:nvSpPr>
          <p:spPr bwMode="auto">
            <a:xfrm>
              <a:off x="1392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79" name="Text Box 5"/>
            <p:cNvSpPr txBox="1">
              <a:spLocks noChangeArrowheads="1"/>
            </p:cNvSpPr>
            <p:nvPr/>
          </p:nvSpPr>
          <p:spPr bwMode="auto">
            <a:xfrm>
              <a:off x="384" y="1632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0" name="Text Box 6"/>
            <p:cNvSpPr txBox="1">
              <a:spLocks noChangeArrowheads="1"/>
            </p:cNvSpPr>
            <p:nvPr/>
          </p:nvSpPr>
          <p:spPr bwMode="auto">
            <a:xfrm>
              <a:off x="384" y="2121"/>
              <a:ext cx="799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1" name="Line 7"/>
            <p:cNvSpPr>
              <a:spLocks noChangeShapeType="1"/>
            </p:cNvSpPr>
            <p:nvPr/>
          </p:nvSpPr>
          <p:spPr bwMode="auto">
            <a:xfrm>
              <a:off x="1680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2" name="Rectangle 8" descr="花束"/>
            <p:cNvSpPr>
              <a:spLocks noChangeArrowheads="1"/>
            </p:cNvSpPr>
            <p:nvPr/>
          </p:nvSpPr>
          <p:spPr bwMode="auto">
            <a:xfrm>
              <a:off x="1920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3" name="Rectangle 9" descr="羊皮纸"/>
            <p:cNvSpPr>
              <a:spLocks noChangeArrowheads="1"/>
            </p:cNvSpPr>
            <p:nvPr/>
          </p:nvSpPr>
          <p:spPr bwMode="auto">
            <a:xfrm>
              <a:off x="1392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4" name="Line 10"/>
            <p:cNvSpPr>
              <a:spLocks noChangeShapeType="1"/>
            </p:cNvSpPr>
            <p:nvPr/>
          </p:nvSpPr>
          <p:spPr bwMode="auto">
            <a:xfrm>
              <a:off x="1680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5" name="Rectangle 11" descr="花束"/>
            <p:cNvSpPr>
              <a:spLocks noChangeArrowheads="1"/>
            </p:cNvSpPr>
            <p:nvPr/>
          </p:nvSpPr>
          <p:spPr bwMode="auto">
            <a:xfrm>
              <a:off x="1920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6" name="Rectangle 12" descr="羊皮纸"/>
            <p:cNvSpPr>
              <a:spLocks noChangeArrowheads="1"/>
            </p:cNvSpPr>
            <p:nvPr/>
          </p:nvSpPr>
          <p:spPr bwMode="auto">
            <a:xfrm>
              <a:off x="2400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7" name="Line 13"/>
            <p:cNvSpPr>
              <a:spLocks noChangeShapeType="1"/>
            </p:cNvSpPr>
            <p:nvPr/>
          </p:nvSpPr>
          <p:spPr bwMode="auto">
            <a:xfrm>
              <a:off x="2688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8" name="Rectangle 14" descr="花束"/>
            <p:cNvSpPr>
              <a:spLocks noChangeArrowheads="1"/>
            </p:cNvSpPr>
            <p:nvPr/>
          </p:nvSpPr>
          <p:spPr bwMode="auto">
            <a:xfrm>
              <a:off x="2928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9" name="Rectangle 15" descr="羊皮纸"/>
            <p:cNvSpPr>
              <a:spLocks noChangeArrowheads="1"/>
            </p:cNvSpPr>
            <p:nvPr/>
          </p:nvSpPr>
          <p:spPr bwMode="auto">
            <a:xfrm>
              <a:off x="2400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0" name="Line 16"/>
            <p:cNvSpPr>
              <a:spLocks noChangeShapeType="1"/>
            </p:cNvSpPr>
            <p:nvPr/>
          </p:nvSpPr>
          <p:spPr bwMode="auto">
            <a:xfrm>
              <a:off x="2688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1" name="Rectangle 17" descr="花束"/>
            <p:cNvSpPr>
              <a:spLocks noChangeArrowheads="1"/>
            </p:cNvSpPr>
            <p:nvPr/>
          </p:nvSpPr>
          <p:spPr bwMode="auto">
            <a:xfrm>
              <a:off x="2928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2" name="Rectangle 18" descr="羊皮纸"/>
            <p:cNvSpPr>
              <a:spLocks noChangeArrowheads="1"/>
            </p:cNvSpPr>
            <p:nvPr/>
          </p:nvSpPr>
          <p:spPr bwMode="auto">
            <a:xfrm>
              <a:off x="3408" y="163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3" name="Line 19"/>
            <p:cNvSpPr>
              <a:spLocks noChangeShapeType="1"/>
            </p:cNvSpPr>
            <p:nvPr/>
          </p:nvSpPr>
          <p:spPr bwMode="auto">
            <a:xfrm>
              <a:off x="3696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4" name="Rectangle 20" descr="花束"/>
            <p:cNvSpPr>
              <a:spLocks noChangeArrowheads="1"/>
            </p:cNvSpPr>
            <p:nvPr/>
          </p:nvSpPr>
          <p:spPr bwMode="auto">
            <a:xfrm>
              <a:off x="3984" y="163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5" name="Rectangle 21" descr="羊皮纸"/>
            <p:cNvSpPr>
              <a:spLocks noChangeArrowheads="1"/>
            </p:cNvSpPr>
            <p:nvPr/>
          </p:nvSpPr>
          <p:spPr bwMode="auto">
            <a:xfrm>
              <a:off x="3408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6" name="Line 22"/>
            <p:cNvSpPr>
              <a:spLocks noChangeShapeType="1"/>
            </p:cNvSpPr>
            <p:nvPr/>
          </p:nvSpPr>
          <p:spPr bwMode="auto">
            <a:xfrm>
              <a:off x="3696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7" name="Rectangle 23" descr="花束"/>
            <p:cNvSpPr>
              <a:spLocks noChangeArrowheads="1"/>
            </p:cNvSpPr>
            <p:nvPr/>
          </p:nvSpPr>
          <p:spPr bwMode="auto">
            <a:xfrm>
              <a:off x="3984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8" name="Rectangle 24" descr="羊皮纸"/>
            <p:cNvSpPr>
              <a:spLocks noChangeArrowheads="1"/>
            </p:cNvSpPr>
            <p:nvPr/>
          </p:nvSpPr>
          <p:spPr bwMode="auto">
            <a:xfrm>
              <a:off x="4416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9" name="Line 25"/>
            <p:cNvSpPr>
              <a:spLocks noChangeShapeType="1"/>
            </p:cNvSpPr>
            <p:nvPr/>
          </p:nvSpPr>
          <p:spPr bwMode="auto">
            <a:xfrm>
              <a:off x="4704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0" name="Rectangle 26" descr="花束"/>
            <p:cNvSpPr>
              <a:spLocks noChangeArrowheads="1"/>
            </p:cNvSpPr>
            <p:nvPr/>
          </p:nvSpPr>
          <p:spPr bwMode="auto">
            <a:xfrm>
              <a:off x="4992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01" name="Line 27"/>
            <p:cNvSpPr>
              <a:spLocks noChangeShapeType="1"/>
            </p:cNvSpPr>
            <p:nvPr/>
          </p:nvSpPr>
          <p:spPr bwMode="auto">
            <a:xfrm>
              <a:off x="1152" y="182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2" name="Line 28"/>
            <p:cNvSpPr>
              <a:spLocks noChangeShapeType="1"/>
            </p:cNvSpPr>
            <p:nvPr/>
          </p:nvSpPr>
          <p:spPr bwMode="auto">
            <a:xfrm>
              <a:off x="1152" y="230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3" name="Line 29"/>
            <p:cNvSpPr>
              <a:spLocks noChangeShapeType="1"/>
            </p:cNvSpPr>
            <p:nvPr/>
          </p:nvSpPr>
          <p:spPr bwMode="auto">
            <a:xfrm>
              <a:off x="2064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4" name="Line 30"/>
            <p:cNvSpPr>
              <a:spLocks noChangeShapeType="1"/>
            </p:cNvSpPr>
            <p:nvPr/>
          </p:nvSpPr>
          <p:spPr bwMode="auto">
            <a:xfrm>
              <a:off x="2064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5" name="Line 31"/>
            <p:cNvSpPr>
              <a:spLocks noChangeShapeType="1"/>
            </p:cNvSpPr>
            <p:nvPr/>
          </p:nvSpPr>
          <p:spPr bwMode="auto">
            <a:xfrm>
              <a:off x="3072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6" name="Line 32"/>
            <p:cNvSpPr>
              <a:spLocks noChangeShapeType="1"/>
            </p:cNvSpPr>
            <p:nvPr/>
          </p:nvSpPr>
          <p:spPr bwMode="auto">
            <a:xfrm>
              <a:off x="4080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7" name="Line 33"/>
            <p:cNvSpPr>
              <a:spLocks noChangeShapeType="1"/>
            </p:cNvSpPr>
            <p:nvPr/>
          </p:nvSpPr>
          <p:spPr bwMode="auto">
            <a:xfrm>
              <a:off x="3072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8" name="Text Box 34"/>
            <p:cNvSpPr txBox="1">
              <a:spLocks noChangeArrowheads="1"/>
            </p:cNvSpPr>
            <p:nvPr/>
          </p:nvSpPr>
          <p:spPr bwMode="auto">
            <a:xfrm>
              <a:off x="3953" y="160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09" name="Text Box 35"/>
            <p:cNvSpPr txBox="1">
              <a:spLocks noChangeArrowheads="1"/>
            </p:cNvSpPr>
            <p:nvPr/>
          </p:nvSpPr>
          <p:spPr bwMode="auto">
            <a:xfrm>
              <a:off x="4961" y="208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0" name="Text Box 36"/>
            <p:cNvSpPr txBox="1">
              <a:spLocks noChangeArrowheads="1"/>
            </p:cNvSpPr>
            <p:nvPr/>
          </p:nvSpPr>
          <p:spPr bwMode="auto">
            <a:xfrm>
              <a:off x="384" y="2889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1" name="Rectangle 37" descr="羊皮纸"/>
            <p:cNvSpPr>
              <a:spLocks noChangeArrowheads="1"/>
            </p:cNvSpPr>
            <p:nvPr/>
          </p:nvSpPr>
          <p:spPr bwMode="auto">
            <a:xfrm>
              <a:off x="1392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2" name="Line 38"/>
            <p:cNvSpPr>
              <a:spLocks noChangeShapeType="1"/>
            </p:cNvSpPr>
            <p:nvPr/>
          </p:nvSpPr>
          <p:spPr bwMode="auto">
            <a:xfrm>
              <a:off x="1680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3" name="Rectangle 39" descr="花束"/>
            <p:cNvSpPr>
              <a:spLocks noChangeArrowheads="1"/>
            </p:cNvSpPr>
            <p:nvPr/>
          </p:nvSpPr>
          <p:spPr bwMode="auto">
            <a:xfrm>
              <a:off x="1920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4" name="Rectangle 40" descr="羊皮纸"/>
            <p:cNvSpPr>
              <a:spLocks noChangeArrowheads="1"/>
            </p:cNvSpPr>
            <p:nvPr/>
          </p:nvSpPr>
          <p:spPr bwMode="auto">
            <a:xfrm>
              <a:off x="2400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5" name="Line 41"/>
            <p:cNvSpPr>
              <a:spLocks noChangeShapeType="1"/>
            </p:cNvSpPr>
            <p:nvPr/>
          </p:nvSpPr>
          <p:spPr bwMode="auto">
            <a:xfrm>
              <a:off x="2688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6" name="Rectangle 42" descr="花束"/>
            <p:cNvSpPr>
              <a:spLocks noChangeArrowheads="1"/>
            </p:cNvSpPr>
            <p:nvPr/>
          </p:nvSpPr>
          <p:spPr bwMode="auto">
            <a:xfrm>
              <a:off x="2928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7" name="Rectangle 43" descr="羊皮纸"/>
            <p:cNvSpPr>
              <a:spLocks noChangeArrowheads="1"/>
            </p:cNvSpPr>
            <p:nvPr/>
          </p:nvSpPr>
          <p:spPr bwMode="auto">
            <a:xfrm>
              <a:off x="3408" y="2880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8" name="Line 44"/>
            <p:cNvSpPr>
              <a:spLocks noChangeShapeType="1"/>
            </p:cNvSpPr>
            <p:nvPr/>
          </p:nvSpPr>
          <p:spPr bwMode="auto">
            <a:xfrm>
              <a:off x="3696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9" name="Rectangle 45" descr="花束"/>
            <p:cNvSpPr>
              <a:spLocks noChangeArrowheads="1"/>
            </p:cNvSpPr>
            <p:nvPr/>
          </p:nvSpPr>
          <p:spPr bwMode="auto">
            <a:xfrm>
              <a:off x="3984" y="2880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0" name="Line 46"/>
            <p:cNvSpPr>
              <a:spLocks noChangeShapeType="1"/>
            </p:cNvSpPr>
            <p:nvPr/>
          </p:nvSpPr>
          <p:spPr bwMode="auto">
            <a:xfrm>
              <a:off x="1152" y="307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1" name="Line 47"/>
            <p:cNvSpPr>
              <a:spLocks noChangeShapeType="1"/>
            </p:cNvSpPr>
            <p:nvPr/>
          </p:nvSpPr>
          <p:spPr bwMode="auto">
            <a:xfrm>
              <a:off x="2064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2" name="Line 48"/>
            <p:cNvSpPr>
              <a:spLocks noChangeShapeType="1"/>
            </p:cNvSpPr>
            <p:nvPr/>
          </p:nvSpPr>
          <p:spPr bwMode="auto">
            <a:xfrm>
              <a:off x="3072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3" name="Rectangle 49" descr="羊皮纸"/>
            <p:cNvSpPr>
              <a:spLocks noChangeArrowheads="1"/>
            </p:cNvSpPr>
            <p:nvPr/>
          </p:nvSpPr>
          <p:spPr bwMode="auto">
            <a:xfrm>
              <a:off x="3408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4" name="Line 50"/>
            <p:cNvSpPr>
              <a:spLocks noChangeShapeType="1"/>
            </p:cNvSpPr>
            <p:nvPr/>
          </p:nvSpPr>
          <p:spPr bwMode="auto">
            <a:xfrm>
              <a:off x="3696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5" name="Rectangle 51" descr="花束"/>
            <p:cNvSpPr>
              <a:spLocks noChangeArrowheads="1"/>
            </p:cNvSpPr>
            <p:nvPr/>
          </p:nvSpPr>
          <p:spPr bwMode="auto">
            <a:xfrm>
              <a:off x="3984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6" name="Rectangle 52" descr="羊皮纸"/>
            <p:cNvSpPr>
              <a:spLocks noChangeArrowheads="1"/>
            </p:cNvSpPr>
            <p:nvPr/>
          </p:nvSpPr>
          <p:spPr bwMode="auto">
            <a:xfrm>
              <a:off x="4416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7" name="Line 53"/>
            <p:cNvSpPr>
              <a:spLocks noChangeShapeType="1"/>
            </p:cNvSpPr>
            <p:nvPr/>
          </p:nvSpPr>
          <p:spPr bwMode="auto">
            <a:xfrm>
              <a:off x="4704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8" name="Rectangle 54" descr="花束"/>
            <p:cNvSpPr>
              <a:spLocks noChangeArrowheads="1"/>
            </p:cNvSpPr>
            <p:nvPr/>
          </p:nvSpPr>
          <p:spPr bwMode="auto">
            <a:xfrm>
              <a:off x="4992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9" name="Line 55"/>
            <p:cNvSpPr>
              <a:spLocks noChangeShapeType="1"/>
            </p:cNvSpPr>
            <p:nvPr/>
          </p:nvSpPr>
          <p:spPr bwMode="auto">
            <a:xfrm>
              <a:off x="3168" y="36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0" name="Line 56"/>
            <p:cNvSpPr>
              <a:spLocks noChangeShapeType="1"/>
            </p:cNvSpPr>
            <p:nvPr/>
          </p:nvSpPr>
          <p:spPr bwMode="auto">
            <a:xfrm>
              <a:off x="4080" y="362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1" name="Text Box 57"/>
            <p:cNvSpPr txBox="1">
              <a:spLocks noChangeArrowheads="1"/>
            </p:cNvSpPr>
            <p:nvPr/>
          </p:nvSpPr>
          <p:spPr bwMode="auto">
            <a:xfrm>
              <a:off x="4961" y="3408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2" name="Line 58"/>
            <p:cNvSpPr>
              <a:spLocks noChangeShapeType="1"/>
            </p:cNvSpPr>
            <p:nvPr/>
          </p:nvSpPr>
          <p:spPr bwMode="auto">
            <a:xfrm flipV="1">
              <a:off x="3168" y="3360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3" name="Line 59"/>
            <p:cNvSpPr>
              <a:spLocks noChangeShapeType="1"/>
            </p:cNvSpPr>
            <p:nvPr/>
          </p:nvSpPr>
          <p:spPr bwMode="auto">
            <a:xfrm>
              <a:off x="3168" y="3360"/>
              <a:ext cx="1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4" name="Line 60"/>
            <p:cNvSpPr>
              <a:spLocks noChangeShapeType="1"/>
            </p:cNvSpPr>
            <p:nvPr/>
          </p:nvSpPr>
          <p:spPr bwMode="auto">
            <a:xfrm>
              <a:off x="4080" y="30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5" name="Line 61"/>
            <p:cNvSpPr>
              <a:spLocks noChangeShapeType="1"/>
            </p:cNvSpPr>
            <p:nvPr/>
          </p:nvSpPr>
          <p:spPr bwMode="auto">
            <a:xfrm>
              <a:off x="4368" y="3072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6" name="Text Box 62"/>
            <p:cNvSpPr txBox="1">
              <a:spLocks noChangeArrowheads="1"/>
            </p:cNvSpPr>
            <p:nvPr/>
          </p:nvSpPr>
          <p:spPr bwMode="auto">
            <a:xfrm>
              <a:off x="1420" y="160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7" name="Text Box 63"/>
            <p:cNvSpPr txBox="1">
              <a:spLocks noChangeArrowheads="1"/>
            </p:cNvSpPr>
            <p:nvPr/>
          </p:nvSpPr>
          <p:spPr bwMode="auto">
            <a:xfrm>
              <a:off x="1420" y="2851"/>
              <a:ext cx="50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8" name="Text Box 64"/>
            <p:cNvSpPr txBox="1">
              <a:spLocks noChangeArrowheads="1"/>
            </p:cNvSpPr>
            <p:nvPr/>
          </p:nvSpPr>
          <p:spPr bwMode="auto">
            <a:xfrm>
              <a:off x="1392" y="208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9" name="Text Box 65"/>
            <p:cNvSpPr txBox="1">
              <a:spLocks noChangeArrowheads="1"/>
            </p:cNvSpPr>
            <p:nvPr/>
          </p:nvSpPr>
          <p:spPr bwMode="auto">
            <a:xfrm>
              <a:off x="2407" y="2851"/>
              <a:ext cx="52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0" name="Text Box 66"/>
            <p:cNvSpPr txBox="1">
              <a:spLocks noChangeArrowheads="1"/>
            </p:cNvSpPr>
            <p:nvPr/>
          </p:nvSpPr>
          <p:spPr bwMode="auto">
            <a:xfrm>
              <a:off x="2400" y="160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1" name="Text Box 67"/>
            <p:cNvSpPr txBox="1">
              <a:spLocks noChangeArrowheads="1"/>
            </p:cNvSpPr>
            <p:nvPr/>
          </p:nvSpPr>
          <p:spPr bwMode="auto">
            <a:xfrm>
              <a:off x="2428" y="208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2" name="Text Box 68"/>
            <p:cNvSpPr txBox="1">
              <a:spLocks noChangeArrowheads="1"/>
            </p:cNvSpPr>
            <p:nvPr/>
          </p:nvSpPr>
          <p:spPr bwMode="auto">
            <a:xfrm>
              <a:off x="3383" y="2083"/>
              <a:ext cx="64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3" name="Text Box 69"/>
            <p:cNvSpPr txBox="1">
              <a:spLocks noChangeArrowheads="1"/>
            </p:cNvSpPr>
            <p:nvPr/>
          </p:nvSpPr>
          <p:spPr bwMode="auto">
            <a:xfrm>
              <a:off x="3383" y="2851"/>
              <a:ext cx="65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4" name="Text Box 70"/>
            <p:cNvSpPr txBox="1">
              <a:spLocks noChangeArrowheads="1"/>
            </p:cNvSpPr>
            <p:nvPr/>
          </p:nvSpPr>
          <p:spPr bwMode="auto">
            <a:xfrm>
              <a:off x="3468" y="160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5" name="Text Box 71"/>
            <p:cNvSpPr txBox="1">
              <a:spLocks noChangeArrowheads="1"/>
            </p:cNvSpPr>
            <p:nvPr/>
          </p:nvSpPr>
          <p:spPr bwMode="auto">
            <a:xfrm>
              <a:off x="3468" y="3408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6" name="Text Box 72"/>
            <p:cNvSpPr txBox="1">
              <a:spLocks noChangeArrowheads="1"/>
            </p:cNvSpPr>
            <p:nvPr/>
          </p:nvSpPr>
          <p:spPr bwMode="auto">
            <a:xfrm>
              <a:off x="4476" y="208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7" name="Text Box 73"/>
            <p:cNvSpPr txBox="1">
              <a:spLocks noChangeArrowheads="1"/>
            </p:cNvSpPr>
            <p:nvPr/>
          </p:nvSpPr>
          <p:spPr bwMode="auto">
            <a:xfrm>
              <a:off x="4464" y="3408"/>
              <a:ext cx="569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98060" name="Rectangle 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多项式链表的相加</a:t>
            </a:r>
          </a:p>
        </p:txBody>
      </p:sp>
      <p:sp>
        <p:nvSpPr>
          <p:cNvPr id="135172" name="Rectangle 7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AH</a:t>
            </a:r>
            <a:r>
              <a:rPr kumimoji="1" lang="en-US" altLang="zh-CN" sz="2800">
                <a:latin typeface="Times New Roman" panose="02020603050405020304" pitchFamily="18" charset="0"/>
              </a:rPr>
              <a:t> = 1 </a:t>
            </a:r>
            <a:r>
              <a:rPr kumimoji="1" lang="en-US" altLang="zh-CN" sz="2800"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latin typeface="Times New Roman" panose="02020603050405020304" pitchFamily="18" charset="0"/>
              </a:rPr>
              <a:t> 3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latin typeface="Times New Roman" panose="02020603050405020304" pitchFamily="18" charset="0"/>
              </a:rPr>
              <a:t> 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</a:t>
            </a:r>
            <a:endParaRPr kumimoji="1" lang="en-US" altLang="zh-CN" sz="2800" i="1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=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+ 3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chemeClr val="tx2"/>
                </a:solidFill>
                <a:latin typeface="Times New Roman" panose="02020603050405020304" pitchFamily="18" charset="0"/>
              </a:rPr>
              <a:t>CH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800">
                <a:latin typeface="Times New Roman" panose="02020603050405020304" pitchFamily="18" charset="0"/>
              </a:rPr>
              <a:t>1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</a:rPr>
              <a:t>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96"/>
          <p:cNvGrpSpPr>
            <a:grpSpLocks/>
          </p:cNvGrpSpPr>
          <p:nvPr/>
        </p:nvGrpSpPr>
        <p:grpSpPr bwMode="auto">
          <a:xfrm>
            <a:off x="2209800" y="846138"/>
            <a:ext cx="7696200" cy="4527550"/>
            <a:chOff x="432" y="273"/>
            <a:chExt cx="4848" cy="2852"/>
          </a:xfrm>
        </p:grpSpPr>
        <p:sp>
          <p:nvSpPr>
            <p:cNvPr id="136200" name="Rectangle 2" descr="羊皮纸"/>
            <p:cNvSpPr>
              <a:spLocks noChangeArrowheads="1"/>
            </p:cNvSpPr>
            <p:nvPr/>
          </p:nvSpPr>
          <p:spPr bwMode="auto">
            <a:xfrm>
              <a:off x="4464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1" name="Line 3"/>
            <p:cNvSpPr>
              <a:spLocks noChangeShapeType="1"/>
            </p:cNvSpPr>
            <p:nvPr/>
          </p:nvSpPr>
          <p:spPr bwMode="auto">
            <a:xfrm>
              <a:off x="4752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2" name="Rectangle 4"/>
            <p:cNvSpPr>
              <a:spLocks noChangeArrowheads="1"/>
            </p:cNvSpPr>
            <p:nvPr/>
          </p:nvSpPr>
          <p:spPr bwMode="auto">
            <a:xfrm>
              <a:off x="1440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3" name="Text Box 5"/>
            <p:cNvSpPr txBox="1">
              <a:spLocks noChangeArrowheads="1"/>
            </p:cNvSpPr>
            <p:nvPr/>
          </p:nvSpPr>
          <p:spPr bwMode="auto">
            <a:xfrm>
              <a:off x="432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4" name="Text Box 6"/>
            <p:cNvSpPr txBox="1">
              <a:spLocks noChangeArrowheads="1"/>
            </p:cNvSpPr>
            <p:nvPr/>
          </p:nvSpPr>
          <p:spPr bwMode="auto">
            <a:xfrm>
              <a:off x="432" y="199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5" name="Line 7"/>
            <p:cNvSpPr>
              <a:spLocks noChangeShapeType="1"/>
            </p:cNvSpPr>
            <p:nvPr/>
          </p:nvSpPr>
          <p:spPr bwMode="auto">
            <a:xfrm>
              <a:off x="172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6" name="Rectangle 8" descr="花束"/>
            <p:cNvSpPr>
              <a:spLocks noChangeArrowheads="1"/>
            </p:cNvSpPr>
            <p:nvPr/>
          </p:nvSpPr>
          <p:spPr bwMode="auto">
            <a:xfrm>
              <a:off x="4992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7" name="Rectangle 9" descr="羊皮纸"/>
            <p:cNvSpPr>
              <a:spLocks noChangeArrowheads="1"/>
            </p:cNvSpPr>
            <p:nvPr/>
          </p:nvSpPr>
          <p:spPr bwMode="auto">
            <a:xfrm>
              <a:off x="144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8" name="Line 10"/>
            <p:cNvSpPr>
              <a:spLocks noChangeShapeType="1"/>
            </p:cNvSpPr>
            <p:nvPr/>
          </p:nvSpPr>
          <p:spPr bwMode="auto">
            <a:xfrm>
              <a:off x="172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9" name="Rectangle 11" descr="花束"/>
            <p:cNvSpPr>
              <a:spLocks noChangeArrowheads="1"/>
            </p:cNvSpPr>
            <p:nvPr/>
          </p:nvSpPr>
          <p:spPr bwMode="auto">
            <a:xfrm>
              <a:off x="196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0" name="Rectangle 12" descr="羊皮纸"/>
            <p:cNvSpPr>
              <a:spLocks noChangeArrowheads="1"/>
            </p:cNvSpPr>
            <p:nvPr/>
          </p:nvSpPr>
          <p:spPr bwMode="auto">
            <a:xfrm>
              <a:off x="2448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1" name="Line 13"/>
            <p:cNvSpPr>
              <a:spLocks noChangeShapeType="1"/>
            </p:cNvSpPr>
            <p:nvPr/>
          </p:nvSpPr>
          <p:spPr bwMode="auto">
            <a:xfrm>
              <a:off x="273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2" name="Rectangle 14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3" name="Rectangle 15" descr="羊皮纸"/>
            <p:cNvSpPr>
              <a:spLocks noChangeArrowheads="1"/>
            </p:cNvSpPr>
            <p:nvPr/>
          </p:nvSpPr>
          <p:spPr bwMode="auto">
            <a:xfrm>
              <a:off x="2448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4" name="Line 16"/>
            <p:cNvSpPr>
              <a:spLocks noChangeShapeType="1"/>
            </p:cNvSpPr>
            <p:nvPr/>
          </p:nvSpPr>
          <p:spPr bwMode="auto">
            <a:xfrm>
              <a:off x="273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5" name="Rectangle 17" descr="花束"/>
            <p:cNvSpPr>
              <a:spLocks noChangeArrowheads="1"/>
            </p:cNvSpPr>
            <p:nvPr/>
          </p:nvSpPr>
          <p:spPr bwMode="auto">
            <a:xfrm>
              <a:off x="2976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6" name="Rectangle 18" descr="羊皮纸"/>
            <p:cNvSpPr>
              <a:spLocks noChangeArrowheads="1"/>
            </p:cNvSpPr>
            <p:nvPr/>
          </p:nvSpPr>
          <p:spPr bwMode="auto">
            <a:xfrm>
              <a:off x="3456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7" name="Line 19"/>
            <p:cNvSpPr>
              <a:spLocks noChangeShapeType="1"/>
            </p:cNvSpPr>
            <p:nvPr/>
          </p:nvSpPr>
          <p:spPr bwMode="auto">
            <a:xfrm>
              <a:off x="374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8" name="Rectangle 20" descr="花束"/>
            <p:cNvSpPr>
              <a:spLocks noChangeArrowheads="1"/>
            </p:cNvSpPr>
            <p:nvPr/>
          </p:nvSpPr>
          <p:spPr bwMode="auto">
            <a:xfrm>
              <a:off x="4032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9" name="Rectangle 21" descr="羊皮纸"/>
            <p:cNvSpPr>
              <a:spLocks noChangeArrowheads="1"/>
            </p:cNvSpPr>
            <p:nvPr/>
          </p:nvSpPr>
          <p:spPr bwMode="auto">
            <a:xfrm>
              <a:off x="345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0" name="Line 22"/>
            <p:cNvSpPr>
              <a:spLocks noChangeShapeType="1"/>
            </p:cNvSpPr>
            <p:nvPr/>
          </p:nvSpPr>
          <p:spPr bwMode="auto">
            <a:xfrm>
              <a:off x="374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1" name="Rectangle 23" descr="花束"/>
            <p:cNvSpPr>
              <a:spLocks noChangeArrowheads="1"/>
            </p:cNvSpPr>
            <p:nvPr/>
          </p:nvSpPr>
          <p:spPr bwMode="auto">
            <a:xfrm>
              <a:off x="403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2" name="Rectangle 24" descr="羊皮纸"/>
            <p:cNvSpPr>
              <a:spLocks noChangeArrowheads="1"/>
            </p:cNvSpPr>
            <p:nvPr/>
          </p:nvSpPr>
          <p:spPr bwMode="auto">
            <a:xfrm>
              <a:off x="4464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3" name="Line 25"/>
            <p:cNvSpPr>
              <a:spLocks noChangeShapeType="1"/>
            </p:cNvSpPr>
            <p:nvPr/>
          </p:nvSpPr>
          <p:spPr bwMode="auto">
            <a:xfrm>
              <a:off x="4752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4" name="Rectangle 26" descr="花束"/>
            <p:cNvSpPr>
              <a:spLocks noChangeArrowheads="1"/>
            </p:cNvSpPr>
            <p:nvPr/>
          </p:nvSpPr>
          <p:spPr bwMode="auto">
            <a:xfrm>
              <a:off x="5040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5" name="Line 27"/>
            <p:cNvSpPr>
              <a:spLocks noChangeShapeType="1"/>
            </p:cNvSpPr>
            <p:nvPr/>
          </p:nvSpPr>
          <p:spPr bwMode="auto">
            <a:xfrm>
              <a:off x="1200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6" name="Line 28"/>
            <p:cNvSpPr>
              <a:spLocks noChangeShapeType="1"/>
            </p:cNvSpPr>
            <p:nvPr/>
          </p:nvSpPr>
          <p:spPr bwMode="auto">
            <a:xfrm>
              <a:off x="2064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7" name="Line 29"/>
            <p:cNvSpPr>
              <a:spLocks noChangeShapeType="1"/>
            </p:cNvSpPr>
            <p:nvPr/>
          </p:nvSpPr>
          <p:spPr bwMode="auto">
            <a:xfrm>
              <a:off x="312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8" name="Line 30"/>
            <p:cNvSpPr>
              <a:spLocks noChangeShapeType="1"/>
            </p:cNvSpPr>
            <p:nvPr/>
          </p:nvSpPr>
          <p:spPr bwMode="auto">
            <a:xfrm>
              <a:off x="4128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9" name="Line 31"/>
            <p:cNvSpPr>
              <a:spLocks noChangeShapeType="1"/>
            </p:cNvSpPr>
            <p:nvPr/>
          </p:nvSpPr>
          <p:spPr bwMode="auto">
            <a:xfrm>
              <a:off x="4128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0" name="Text Box 32"/>
            <p:cNvSpPr txBox="1">
              <a:spLocks noChangeArrowheads="1"/>
            </p:cNvSpPr>
            <p:nvPr/>
          </p:nvSpPr>
          <p:spPr bwMode="auto">
            <a:xfrm>
              <a:off x="5009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1" name="Text Box 33"/>
            <p:cNvSpPr txBox="1">
              <a:spLocks noChangeArrowheads="1"/>
            </p:cNvSpPr>
            <p:nvPr/>
          </p:nvSpPr>
          <p:spPr bwMode="auto">
            <a:xfrm>
              <a:off x="5009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2" name="Text Box 34"/>
            <p:cNvSpPr txBox="1">
              <a:spLocks noChangeArrowheads="1"/>
            </p:cNvSpPr>
            <p:nvPr/>
          </p:nvSpPr>
          <p:spPr bwMode="auto">
            <a:xfrm>
              <a:off x="432" y="279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3" name="Rectangle 35"/>
            <p:cNvSpPr>
              <a:spLocks noChangeArrowheads="1"/>
            </p:cNvSpPr>
            <p:nvPr/>
          </p:nvSpPr>
          <p:spPr bwMode="auto">
            <a:xfrm>
              <a:off x="1440" y="2789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4" name="Line 36"/>
            <p:cNvSpPr>
              <a:spLocks noChangeShapeType="1"/>
            </p:cNvSpPr>
            <p:nvPr/>
          </p:nvSpPr>
          <p:spPr bwMode="auto">
            <a:xfrm>
              <a:off x="1728" y="2792"/>
              <a:ext cx="0" cy="319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5" name="Rectangle 37" descr="花束"/>
            <p:cNvSpPr>
              <a:spLocks noChangeArrowheads="1"/>
            </p:cNvSpPr>
            <p:nvPr/>
          </p:nvSpPr>
          <p:spPr bwMode="auto">
            <a:xfrm>
              <a:off x="1968" y="2789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6" name="Line 44"/>
            <p:cNvSpPr>
              <a:spLocks noChangeShapeType="1"/>
            </p:cNvSpPr>
            <p:nvPr/>
          </p:nvSpPr>
          <p:spPr bwMode="auto">
            <a:xfrm>
              <a:off x="1200" y="2981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7" name="Text Box 60"/>
            <p:cNvSpPr txBox="1">
              <a:spLocks noChangeArrowheads="1"/>
            </p:cNvSpPr>
            <p:nvPr/>
          </p:nvSpPr>
          <p:spPr bwMode="auto">
            <a:xfrm>
              <a:off x="2476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8" name="Text Box 62"/>
            <p:cNvSpPr txBox="1">
              <a:spLocks noChangeArrowheads="1"/>
            </p:cNvSpPr>
            <p:nvPr/>
          </p:nvSpPr>
          <p:spPr bwMode="auto">
            <a:xfrm>
              <a:off x="1440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9" name="Text Box 64"/>
            <p:cNvSpPr txBox="1">
              <a:spLocks noChangeArrowheads="1"/>
            </p:cNvSpPr>
            <p:nvPr/>
          </p:nvSpPr>
          <p:spPr bwMode="auto">
            <a:xfrm>
              <a:off x="3456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0" name="Text Box 65"/>
            <p:cNvSpPr txBox="1">
              <a:spLocks noChangeArrowheads="1"/>
            </p:cNvSpPr>
            <p:nvPr/>
          </p:nvSpPr>
          <p:spPr bwMode="auto">
            <a:xfrm>
              <a:off x="2476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1" name="Text Box 66"/>
            <p:cNvSpPr txBox="1">
              <a:spLocks noChangeArrowheads="1"/>
            </p:cNvSpPr>
            <p:nvPr/>
          </p:nvSpPr>
          <p:spPr bwMode="auto">
            <a:xfrm>
              <a:off x="3431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2" name="Text Box 67"/>
            <p:cNvSpPr txBox="1">
              <a:spLocks noChangeArrowheads="1"/>
            </p:cNvSpPr>
            <p:nvPr/>
          </p:nvSpPr>
          <p:spPr bwMode="auto">
            <a:xfrm>
              <a:off x="4476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3" name="Text Box 69"/>
            <p:cNvSpPr txBox="1">
              <a:spLocks noChangeArrowheads="1"/>
            </p:cNvSpPr>
            <p:nvPr/>
          </p:nvSpPr>
          <p:spPr bwMode="auto">
            <a:xfrm>
              <a:off x="4524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4" name="Line 71"/>
            <p:cNvSpPr>
              <a:spLocks noChangeShapeType="1"/>
            </p:cNvSpPr>
            <p:nvPr/>
          </p:nvSpPr>
          <p:spPr bwMode="auto">
            <a:xfrm flipH="1">
              <a:off x="257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5" name="Text Box 72"/>
            <p:cNvSpPr txBox="1">
              <a:spLocks noChangeArrowheads="1"/>
            </p:cNvSpPr>
            <p:nvPr/>
          </p:nvSpPr>
          <p:spPr bwMode="auto">
            <a:xfrm>
              <a:off x="281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6" name="Rectangle 75" descr="花束"/>
            <p:cNvSpPr>
              <a:spLocks noChangeArrowheads="1"/>
            </p:cNvSpPr>
            <p:nvPr/>
          </p:nvSpPr>
          <p:spPr bwMode="auto">
            <a:xfrm>
              <a:off x="297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7" name="Rectangle 76" descr="花束"/>
            <p:cNvSpPr>
              <a:spLocks noChangeArrowheads="1"/>
            </p:cNvSpPr>
            <p:nvPr/>
          </p:nvSpPr>
          <p:spPr bwMode="auto">
            <a:xfrm>
              <a:off x="196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8" name="Line 77"/>
            <p:cNvSpPr>
              <a:spLocks noChangeShapeType="1"/>
            </p:cNvSpPr>
            <p:nvPr/>
          </p:nvSpPr>
          <p:spPr bwMode="auto">
            <a:xfrm>
              <a:off x="3072" y="888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9" name="Line 78"/>
            <p:cNvSpPr>
              <a:spLocks noChangeShapeType="1"/>
            </p:cNvSpPr>
            <p:nvPr/>
          </p:nvSpPr>
          <p:spPr bwMode="auto">
            <a:xfrm>
              <a:off x="206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0" name="Line 79"/>
            <p:cNvSpPr>
              <a:spLocks noChangeShapeType="1"/>
            </p:cNvSpPr>
            <p:nvPr/>
          </p:nvSpPr>
          <p:spPr bwMode="auto">
            <a:xfrm>
              <a:off x="1604" y="2608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1" name="Text Box 80"/>
            <p:cNvSpPr txBox="1">
              <a:spLocks noChangeArrowheads="1"/>
            </p:cNvSpPr>
            <p:nvPr/>
          </p:nvSpPr>
          <p:spPr bwMode="auto">
            <a:xfrm>
              <a:off x="1254" y="2380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2" name="Rectangle 81"/>
            <p:cNvSpPr>
              <a:spLocks noChangeArrowheads="1"/>
            </p:cNvSpPr>
            <p:nvPr/>
          </p:nvSpPr>
          <p:spPr bwMode="auto">
            <a:xfrm>
              <a:off x="432" y="1464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3" name="Line 82"/>
            <p:cNvSpPr>
              <a:spLocks noChangeShapeType="1"/>
            </p:cNvSpPr>
            <p:nvPr/>
          </p:nvSpPr>
          <p:spPr bwMode="auto">
            <a:xfrm>
              <a:off x="72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4" name="Rectangle 83" descr="花束"/>
            <p:cNvSpPr>
              <a:spLocks noChangeArrowheads="1"/>
            </p:cNvSpPr>
            <p:nvPr/>
          </p:nvSpPr>
          <p:spPr bwMode="auto">
            <a:xfrm>
              <a:off x="96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5" name="Line 84"/>
            <p:cNvSpPr>
              <a:spLocks noChangeShapeType="1"/>
            </p:cNvSpPr>
            <p:nvPr/>
          </p:nvSpPr>
          <p:spPr bwMode="auto">
            <a:xfrm>
              <a:off x="1104" y="165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6" name="Line 85"/>
            <p:cNvSpPr>
              <a:spLocks noChangeShapeType="1"/>
            </p:cNvSpPr>
            <p:nvPr/>
          </p:nvSpPr>
          <p:spPr bwMode="auto">
            <a:xfrm flipV="1">
              <a:off x="672" y="1848"/>
              <a:ext cx="0" cy="19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7" name="Line 89"/>
            <p:cNvSpPr>
              <a:spLocks noChangeShapeType="1"/>
            </p:cNvSpPr>
            <p:nvPr/>
          </p:nvSpPr>
          <p:spPr bwMode="auto">
            <a:xfrm flipH="1" flipV="1">
              <a:off x="160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8" name="Text Box 90"/>
            <p:cNvSpPr txBox="1">
              <a:spLocks noChangeArrowheads="1"/>
            </p:cNvSpPr>
            <p:nvPr/>
          </p:nvSpPr>
          <p:spPr bwMode="auto">
            <a:xfrm>
              <a:off x="184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9" name="Text Box 93"/>
            <p:cNvSpPr txBox="1">
              <a:spLocks noChangeArrowheads="1"/>
            </p:cNvSpPr>
            <p:nvPr/>
          </p:nvSpPr>
          <p:spPr bwMode="auto">
            <a:xfrm>
              <a:off x="1954" y="2728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92"/>
          <p:cNvGrpSpPr>
            <a:grpSpLocks/>
          </p:cNvGrpSpPr>
          <p:nvPr/>
        </p:nvGrpSpPr>
        <p:grpSpPr bwMode="auto">
          <a:xfrm>
            <a:off x="2114550" y="854076"/>
            <a:ext cx="7715250" cy="4418013"/>
            <a:chOff x="372" y="273"/>
            <a:chExt cx="4860" cy="2783"/>
          </a:xfrm>
        </p:grpSpPr>
        <p:sp>
          <p:nvSpPr>
            <p:cNvPr id="137224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5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6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7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28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9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0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1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2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3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4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5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6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7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8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9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0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1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2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3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4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5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6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7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8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9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0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1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2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3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4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5" name="Text Box 33"/>
            <p:cNvSpPr txBox="1">
              <a:spLocks noChangeArrowheads="1"/>
            </p:cNvSpPr>
            <p:nvPr/>
          </p:nvSpPr>
          <p:spPr bwMode="auto">
            <a:xfrm>
              <a:off x="384" y="2710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6" name="Rectangle 34"/>
            <p:cNvSpPr>
              <a:spLocks noChangeArrowheads="1"/>
            </p:cNvSpPr>
            <p:nvPr/>
          </p:nvSpPr>
          <p:spPr bwMode="auto">
            <a:xfrm>
              <a:off x="1392" y="2701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7" name="Line 35"/>
            <p:cNvSpPr>
              <a:spLocks noChangeShapeType="1"/>
            </p:cNvSpPr>
            <p:nvPr/>
          </p:nvSpPr>
          <p:spPr bwMode="auto">
            <a:xfrm>
              <a:off x="1680" y="272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8" name="Rectangle 36" descr="花束"/>
            <p:cNvSpPr>
              <a:spLocks noChangeArrowheads="1"/>
            </p:cNvSpPr>
            <p:nvPr/>
          </p:nvSpPr>
          <p:spPr bwMode="auto">
            <a:xfrm>
              <a:off x="1920" y="2701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9" name="Rectangle 37" descr="羊皮纸"/>
            <p:cNvSpPr>
              <a:spLocks noChangeArrowheads="1"/>
            </p:cNvSpPr>
            <p:nvPr/>
          </p:nvSpPr>
          <p:spPr bwMode="auto">
            <a:xfrm>
              <a:off x="2400" y="27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0" name="Line 38"/>
            <p:cNvSpPr>
              <a:spLocks noChangeShapeType="1"/>
            </p:cNvSpPr>
            <p:nvPr/>
          </p:nvSpPr>
          <p:spPr bwMode="auto">
            <a:xfrm>
              <a:off x="2688" y="270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1" name="Rectangle 39" descr="花束"/>
            <p:cNvSpPr>
              <a:spLocks noChangeArrowheads="1"/>
            </p:cNvSpPr>
            <p:nvPr/>
          </p:nvSpPr>
          <p:spPr bwMode="auto">
            <a:xfrm>
              <a:off x="2928" y="27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2" name="Line 43"/>
            <p:cNvSpPr>
              <a:spLocks noChangeShapeType="1"/>
            </p:cNvSpPr>
            <p:nvPr/>
          </p:nvSpPr>
          <p:spPr bwMode="auto">
            <a:xfrm>
              <a:off x="1152" y="2893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3" name="Line 44"/>
            <p:cNvSpPr>
              <a:spLocks noChangeShapeType="1"/>
            </p:cNvSpPr>
            <p:nvPr/>
          </p:nvSpPr>
          <p:spPr bwMode="auto">
            <a:xfrm>
              <a:off x="2064" y="289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4" name="Text Box 54"/>
            <p:cNvSpPr txBox="1">
              <a:spLocks noChangeArrowheads="1"/>
            </p:cNvSpPr>
            <p:nvPr/>
          </p:nvSpPr>
          <p:spPr bwMode="auto">
            <a:xfrm>
              <a:off x="2927" y="2656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5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6" name="Text Box 60"/>
            <p:cNvSpPr txBox="1">
              <a:spLocks noChangeArrowheads="1"/>
            </p:cNvSpPr>
            <p:nvPr/>
          </p:nvSpPr>
          <p:spPr bwMode="auto">
            <a:xfrm>
              <a:off x="2428" y="2683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7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8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9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0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1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2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3" name="Line 70"/>
            <p:cNvSpPr>
              <a:spLocks noChangeShapeType="1"/>
            </p:cNvSpPr>
            <p:nvPr/>
          </p:nvSpPr>
          <p:spPr bwMode="auto">
            <a:xfrm flipH="1">
              <a:off x="3607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4" name="Text Box 71"/>
            <p:cNvSpPr txBox="1">
              <a:spLocks noChangeArrowheads="1"/>
            </p:cNvSpPr>
            <p:nvPr/>
          </p:nvSpPr>
          <p:spPr bwMode="auto">
            <a:xfrm>
              <a:off x="3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5" name="Line 72"/>
            <p:cNvSpPr>
              <a:spLocks noChangeShapeType="1"/>
            </p:cNvSpPr>
            <p:nvPr/>
          </p:nvSpPr>
          <p:spPr bwMode="auto">
            <a:xfrm flipH="1" flipV="1">
              <a:off x="1634" y="1848"/>
              <a:ext cx="19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6" name="Text Box 73"/>
            <p:cNvSpPr txBox="1">
              <a:spLocks noChangeArrowheads="1"/>
            </p:cNvSpPr>
            <p:nvPr/>
          </p:nvSpPr>
          <p:spPr bwMode="auto">
            <a:xfrm>
              <a:off x="1794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7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8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9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0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1" name="Line 78"/>
            <p:cNvSpPr>
              <a:spLocks noChangeShapeType="1"/>
            </p:cNvSpPr>
            <p:nvPr/>
          </p:nvSpPr>
          <p:spPr bwMode="auto">
            <a:xfrm>
              <a:off x="2411" y="2519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2" name="Text Box 79"/>
            <p:cNvSpPr txBox="1">
              <a:spLocks noChangeArrowheads="1"/>
            </p:cNvSpPr>
            <p:nvPr/>
          </p:nvSpPr>
          <p:spPr bwMode="auto">
            <a:xfrm>
              <a:off x="2079" y="229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7283" name="Group 90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7284" name="Rectangle 83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5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6" name="Text Box 8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7287" name="Line 86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8" name="Rectangle 87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9" name="Line 88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仿宋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ln>
          <a:tailEnd type="triangle"/>
        </a:ln>
        <a:ex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12990</TotalTime>
  <Words>7336</Words>
  <Application>Microsoft Office PowerPoint</Application>
  <PresentationFormat>宽屏</PresentationFormat>
  <Paragraphs>1911</Paragraphs>
  <Slides>109</Slides>
  <Notes>2</Notes>
  <HiddenSlides>1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109</vt:i4>
      </vt:variant>
    </vt:vector>
  </HeadingPairs>
  <TitlesOfParts>
    <vt:vector size="138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华文宋体</vt:lpstr>
      <vt:lpstr>楷体_GB2312</vt:lpstr>
      <vt:lpstr>隶书</vt:lpstr>
      <vt:lpstr>宋体</vt:lpstr>
      <vt:lpstr>微软雅黑</vt:lpstr>
      <vt:lpstr>文泉驿微米黑</vt:lpstr>
      <vt:lpstr>Arial</vt:lpstr>
      <vt:lpstr>Arial Narrow</vt:lpstr>
      <vt:lpstr>Book Antiqua</vt:lpstr>
      <vt:lpstr>Calibri</vt:lpstr>
      <vt:lpstr>Calibri Light</vt:lpstr>
      <vt:lpstr>Comic Sans MS</vt:lpstr>
      <vt:lpstr>Courier New</vt:lpstr>
      <vt:lpstr>Garamond</vt:lpstr>
      <vt:lpstr>Symbol</vt:lpstr>
      <vt:lpstr>Tahoma</vt:lpstr>
      <vt:lpstr>Times New Roman</vt:lpstr>
      <vt:lpstr>Wingdings</vt:lpstr>
      <vt:lpstr>自定义设计方案</vt:lpstr>
      <vt:lpstr>3_Blends</vt:lpstr>
      <vt:lpstr>文档</vt:lpstr>
      <vt:lpstr>公式</vt:lpstr>
      <vt:lpstr>Equation</vt:lpstr>
      <vt:lpstr>数 据 结 构 第2章 线性表</vt:lpstr>
      <vt:lpstr>第一章 要点回顾</vt:lpstr>
      <vt:lpstr>PowerPoint 演示文稿</vt:lpstr>
      <vt:lpstr>PowerPoint 演示文稿</vt:lpstr>
      <vt:lpstr>PowerPoint 演示文稿</vt:lpstr>
      <vt:lpstr>第2章 线性表</vt:lpstr>
      <vt:lpstr>数据结构课程结构导图</vt:lpstr>
      <vt:lpstr>什么是线性表？</vt:lpstr>
      <vt:lpstr>什么是线性表？</vt:lpstr>
      <vt:lpstr>2.1 线性表(Linear List)</vt:lpstr>
      <vt:lpstr>线性表的特点</vt:lpstr>
      <vt:lpstr>线性表的运算</vt:lpstr>
      <vt:lpstr>线性表的抽象数据类型(ADT)---做什么</vt:lpstr>
      <vt:lpstr>线性表的抽象基类---怎么做</vt:lpstr>
      <vt:lpstr>2.2 顺序表(Sequential List)</vt:lpstr>
      <vt:lpstr>顺序表中数据元素的存储地址</vt:lpstr>
      <vt:lpstr>顺序表的描述</vt:lpstr>
      <vt:lpstr>C++静态数组和动态数组的区别？</vt:lpstr>
      <vt:lpstr>顺序表(SeqList)类的定义</vt:lpstr>
      <vt:lpstr>顺序表的构造函数</vt:lpstr>
      <vt:lpstr>复制构造函数</vt:lpstr>
      <vt:lpstr>顺序表的搜索算法</vt:lpstr>
      <vt:lpstr>顺序表的搜索图示</vt:lpstr>
      <vt:lpstr>PowerPoint 演示文稿</vt:lpstr>
      <vt:lpstr>顺序表搜索的性能分析</vt:lpstr>
      <vt:lpstr>顺序表中表项的插入操作</vt:lpstr>
      <vt:lpstr>可插入位置：</vt:lpstr>
      <vt:lpstr>表项的插入算法</vt:lpstr>
      <vt:lpstr>插入算法的性能分析</vt:lpstr>
      <vt:lpstr>顺序表中表项的删除操作</vt:lpstr>
      <vt:lpstr>表项的删除算法</vt:lpstr>
      <vt:lpstr>删除算法的性能分析</vt:lpstr>
      <vt:lpstr>顺序表的应用 - 集合的“并”运算</vt:lpstr>
      <vt:lpstr>顺序表的应用 - 集合的“交”运算</vt:lpstr>
      <vt:lpstr>顺序表的优缺点</vt:lpstr>
      <vt:lpstr>为什么需要链表？</vt:lpstr>
      <vt:lpstr>2.3 单链表(Singly Linked List)</vt:lpstr>
      <vt:lpstr>单链表的存储映像</vt:lpstr>
      <vt:lpstr>单链表中的几个概念</vt:lpstr>
      <vt:lpstr>带头结点单链表 vs 不带头结点单链表</vt:lpstr>
      <vt:lpstr>不带头结点单链表的结构定义</vt:lpstr>
      <vt:lpstr>单链表的类定义</vt:lpstr>
      <vt:lpstr>用复合类表示单链表</vt:lpstr>
      <vt:lpstr>用嵌套类表示单链表</vt:lpstr>
      <vt:lpstr>用继承类表示单链表</vt:lpstr>
      <vt:lpstr>PowerPoint 演示文稿</vt:lpstr>
      <vt:lpstr>用struct定义LinkNode类</vt:lpstr>
      <vt:lpstr>不带头结点的单链表中的插入与删除</vt:lpstr>
      <vt:lpstr>PowerPoint 演示文稿</vt:lpstr>
      <vt:lpstr>PowerPoint 演示文稿</vt:lpstr>
      <vt:lpstr>不带头结点的单链表的插入算法</vt:lpstr>
      <vt:lpstr>不带头结点的单链表中的插入与删除</vt:lpstr>
      <vt:lpstr>不带头结点的单链表的删除算法</vt:lpstr>
      <vt:lpstr>带表头结点的单链表</vt:lpstr>
      <vt:lpstr>在带表头结点的单链表第一个结点前插入新结点</vt:lpstr>
      <vt:lpstr>从带表头结点的单链表中删除第一个结点</vt:lpstr>
      <vt:lpstr> 用模板定义的带头结点的单链表类</vt:lpstr>
      <vt:lpstr>单链表类定义</vt:lpstr>
      <vt:lpstr>链表置空算法（保留表头结点）</vt:lpstr>
      <vt:lpstr>求单链表的长度的算法</vt:lpstr>
      <vt:lpstr>单链表的搜索算法</vt:lpstr>
      <vt:lpstr>单链表的定位算法</vt:lpstr>
      <vt:lpstr>单链表的插入算法</vt:lpstr>
      <vt:lpstr>单链表的删除算法</vt:lpstr>
      <vt:lpstr>前插法建立单链表</vt:lpstr>
      <vt:lpstr>后插法建立单链表</vt:lpstr>
      <vt:lpstr>链式存储结构的优缺点</vt:lpstr>
      <vt:lpstr>2.4 线性链表的其他变形</vt:lpstr>
      <vt:lpstr>循环链表 (Circular List)</vt:lpstr>
      <vt:lpstr>循环链表 (Circular List)</vt:lpstr>
      <vt:lpstr>如何判断单链表中有环？</vt:lpstr>
      <vt:lpstr>循环链表类的定义</vt:lpstr>
      <vt:lpstr>循环链表的搜索算法</vt:lpstr>
      <vt:lpstr>带尾指针的循环链表</vt:lpstr>
      <vt:lpstr>用循环链表求解约瑟夫问题</vt:lpstr>
      <vt:lpstr>求解Josephus问题的算法 </vt:lpstr>
      <vt:lpstr>双向链表(Doubly Linked List)</vt:lpstr>
      <vt:lpstr>PowerPoint 演示文稿</vt:lpstr>
      <vt:lpstr>双向链表类的定义</vt:lpstr>
      <vt:lpstr>双向循环链表的搜索算法</vt:lpstr>
      <vt:lpstr>双向循环链表的插入算法(非空表)</vt:lpstr>
      <vt:lpstr>双向循环链表的插入算法 (空表)</vt:lpstr>
      <vt:lpstr>双向循环链表的插入算法</vt:lpstr>
      <vt:lpstr>双向循环链表的删除算法</vt:lpstr>
      <vt:lpstr>静态链表</vt:lpstr>
      <vt:lpstr>静态链表的结构</vt:lpstr>
      <vt:lpstr>2.5 线性表的应用 ——多项式的表示及运算</vt:lpstr>
      <vt:lpstr>多项式的顺序存储表示</vt:lpstr>
      <vt:lpstr>多项式的顺序存储表示</vt:lpstr>
      <vt:lpstr>两个多项式存储的例子</vt:lpstr>
      <vt:lpstr>多项式的链表存储表示</vt:lpstr>
      <vt:lpstr>多项式的链表结构</vt:lpstr>
      <vt:lpstr>多项式(polynomial)类的链表定义</vt:lpstr>
      <vt:lpstr>多项式(polynomial)类的一些功能实现</vt:lpstr>
      <vt:lpstr>两个多项式的相加算法</vt:lpstr>
      <vt:lpstr>多项式相加的算法实现</vt:lpstr>
      <vt:lpstr>多项式链表的相加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第一次上机作业（2023年9.30前完成）</vt:lpstr>
      <vt:lpstr>PowerPoint 演示文稿</vt:lpstr>
      <vt:lpstr>编程题和上机作业代码提交要求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1345</cp:revision>
  <dcterms:created xsi:type="dcterms:W3CDTF">2004-02-17T03:02:14Z</dcterms:created>
  <dcterms:modified xsi:type="dcterms:W3CDTF">2023-09-08T13:19:25Z</dcterms:modified>
</cp:coreProperties>
</file>